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34"/>
  </p:notesMasterIdLst>
  <p:sldIdLst>
    <p:sldId id="419" r:id="rId3"/>
    <p:sldId id="482" r:id="rId4"/>
    <p:sldId id="422" r:id="rId5"/>
    <p:sldId id="462" r:id="rId6"/>
    <p:sldId id="490" r:id="rId7"/>
    <p:sldId id="483" r:id="rId8"/>
    <p:sldId id="491" r:id="rId9"/>
    <p:sldId id="492" r:id="rId10"/>
    <p:sldId id="476" r:id="rId11"/>
    <p:sldId id="477" r:id="rId12"/>
    <p:sldId id="484" r:id="rId13"/>
    <p:sldId id="493" r:id="rId14"/>
    <p:sldId id="478" r:id="rId15"/>
    <p:sldId id="485" r:id="rId16"/>
    <p:sldId id="427" r:id="rId17"/>
    <p:sldId id="486" r:id="rId18"/>
    <p:sldId id="497" r:id="rId19"/>
    <p:sldId id="432" r:id="rId20"/>
    <p:sldId id="433" r:id="rId21"/>
    <p:sldId id="446" r:id="rId22"/>
    <p:sldId id="457" r:id="rId23"/>
    <p:sldId id="468" r:id="rId24"/>
    <p:sldId id="436" r:id="rId25"/>
    <p:sldId id="448" r:id="rId26"/>
    <p:sldId id="472" r:id="rId27"/>
    <p:sldId id="494" r:id="rId28"/>
    <p:sldId id="495" r:id="rId29"/>
    <p:sldId id="496" r:id="rId30"/>
    <p:sldId id="487" r:id="rId31"/>
    <p:sldId id="440" r:id="rId32"/>
    <p:sldId id="416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66"/>
    <a:srgbClr val="000000"/>
    <a:srgbClr val="C8D927"/>
    <a:srgbClr val="179923"/>
    <a:srgbClr val="FFFF9F"/>
    <a:srgbClr val="FF0000"/>
    <a:srgbClr val="E4DF21"/>
    <a:srgbClr val="FF0066"/>
    <a:srgbClr val="FF6699"/>
    <a:srgbClr val="FF33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643" autoAdjust="0"/>
    <p:restoredTop sz="94480" autoAdjust="0"/>
  </p:normalViewPr>
  <p:slideViewPr>
    <p:cSldViewPr>
      <p:cViewPr>
        <p:scale>
          <a:sx n="66" d="100"/>
          <a:sy n="66" d="100"/>
        </p:scale>
        <p:origin x="-1734" y="-486"/>
      </p:cViewPr>
      <p:guideLst>
        <p:guide orient="horz" pos="2205"/>
        <p:guide pos="29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F97DB8-EB34-4D3E-BB93-6138505711BB}" type="doc">
      <dgm:prSet loTypeId="urn:microsoft.com/office/officeart/2005/8/layout/vList2#1" loCatId="list" qsTypeId="urn:microsoft.com/office/officeart/2005/8/quickstyle/simple2#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63F57A1B-D621-47D2-9B22-4EA83A1E8E17}">
      <dgm:prSet/>
      <dgm:spPr/>
      <dgm:t>
        <a:bodyPr/>
        <a:lstStyle/>
        <a:p>
          <a:r>
            <a:rPr lang="en-US" b="1" dirty="0" smtClean="0">
              <a:solidFill>
                <a:srgbClr val="FFFF00"/>
              </a:solidFill>
              <a:latin typeface="华文楷体" pitchFamily="2" charset="-122"/>
              <a:ea typeface="华文楷体" pitchFamily="2" charset="-122"/>
            </a:rPr>
            <a:t>(1)</a:t>
          </a:r>
          <a:r>
            <a:rPr lang="zh-CN" b="1" dirty="0" smtClean="0">
              <a:solidFill>
                <a:srgbClr val="FFFF00"/>
              </a:solidFill>
              <a:latin typeface="华文楷体" pitchFamily="2" charset="-122"/>
              <a:ea typeface="华文楷体" pitchFamily="2" charset="-122"/>
            </a:rPr>
            <a:t>这块萝卜地的面积是多少平方米</a:t>
          </a:r>
          <a:r>
            <a:rPr lang="zh-CN" altLang="en-US" b="1" dirty="0" smtClean="0">
              <a:solidFill>
                <a:srgbClr val="FFFF00"/>
              </a:solidFill>
              <a:latin typeface="华文楷体" pitchFamily="2" charset="-122"/>
              <a:ea typeface="华文楷体" pitchFamily="2" charset="-122"/>
            </a:rPr>
            <a:t>？</a:t>
          </a:r>
          <a:endParaRPr lang="zh-CN" b="1" dirty="0">
            <a:solidFill>
              <a:srgbClr val="FFFF00"/>
            </a:solidFill>
            <a:latin typeface="华文楷体" pitchFamily="2" charset="-122"/>
            <a:ea typeface="华文楷体" pitchFamily="2" charset="-122"/>
          </a:endParaRPr>
        </a:p>
      </dgm:t>
    </dgm:pt>
    <dgm:pt modelId="{E11AE653-B552-4FE1-BC8E-2BFC0512FB44}" type="parTrans" cxnId="{C7936865-DFD6-46DB-8D1B-C8D7F27DE13C}">
      <dgm:prSet/>
      <dgm:spPr/>
      <dgm:t>
        <a:bodyPr/>
        <a:lstStyle/>
        <a:p>
          <a:endParaRPr lang="zh-CN" altLang="en-US"/>
        </a:p>
      </dgm:t>
    </dgm:pt>
    <dgm:pt modelId="{FB3AAA1F-D35C-4C5F-8749-9C1AC30504EE}" type="sibTrans" cxnId="{C7936865-DFD6-46DB-8D1B-C8D7F27DE13C}">
      <dgm:prSet/>
      <dgm:spPr/>
      <dgm:t>
        <a:bodyPr/>
        <a:lstStyle/>
        <a:p>
          <a:endParaRPr lang="zh-CN" altLang="en-US"/>
        </a:p>
      </dgm:t>
    </dgm:pt>
    <dgm:pt modelId="{CE790D8C-02BB-497A-8EC9-50A309EA3571}">
      <dgm:prSet custT="1"/>
      <dgm:spPr/>
      <dgm:t>
        <a:bodyPr/>
        <a:lstStyle/>
        <a:p>
          <a:r>
            <a:rPr lang="en-US" sz="28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rPr>
            <a:t>(2)</a:t>
          </a:r>
          <a:r>
            <a:rPr lang="zh-CN" sz="28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rPr>
            <a:t>在这块地的四周围一圈围栏</a:t>
          </a:r>
          <a:r>
            <a:rPr lang="en-US" sz="28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rPr>
            <a:t>,</a:t>
          </a:r>
          <a:r>
            <a:rPr lang="zh-CN" sz="28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rPr>
            <a:t>求围栏的长度。</a:t>
          </a:r>
          <a:endParaRPr lang="zh-CN" sz="2800" b="1" dirty="0">
            <a:solidFill>
              <a:srgbClr val="002060"/>
            </a:solidFill>
            <a:latin typeface="华文楷体" pitchFamily="2" charset="-122"/>
            <a:ea typeface="华文楷体" pitchFamily="2" charset="-122"/>
          </a:endParaRPr>
        </a:p>
      </dgm:t>
    </dgm:pt>
    <dgm:pt modelId="{CDED3D78-E5D3-4197-AA46-6F6F33836F1B}" type="parTrans" cxnId="{8FFEDAF2-95F1-42AC-B2E1-B8D910240E81}">
      <dgm:prSet/>
      <dgm:spPr/>
      <dgm:t>
        <a:bodyPr/>
        <a:lstStyle/>
        <a:p>
          <a:endParaRPr lang="zh-CN" altLang="en-US"/>
        </a:p>
      </dgm:t>
    </dgm:pt>
    <dgm:pt modelId="{9ED626F1-2697-468F-AF02-26B87F4FFD9B}" type="sibTrans" cxnId="{8FFEDAF2-95F1-42AC-B2E1-B8D910240E81}">
      <dgm:prSet/>
      <dgm:spPr/>
      <dgm:t>
        <a:bodyPr/>
        <a:lstStyle/>
        <a:p>
          <a:endParaRPr lang="zh-CN" altLang="en-US"/>
        </a:p>
      </dgm:t>
    </dgm:pt>
    <dgm:pt modelId="{B37F419C-23E6-4936-B1D5-CBA9F20A670F}" type="pres">
      <dgm:prSet presAssocID="{8BF97DB8-EB34-4D3E-BB93-6138505711B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303E4E0-D065-4836-B8AA-BD813BA6E1E5}" type="pres">
      <dgm:prSet presAssocID="{63F57A1B-D621-47D2-9B22-4EA83A1E8E17}" presName="parentText" presStyleLbl="node1" presStyleIdx="0" presStyleCnt="2" custScaleY="52379" custLinFactY="-5769" custLinFactNeighborX="434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7F9C87-66B1-4E21-8387-01AB4859A71E}" type="pres">
      <dgm:prSet presAssocID="{FB3AAA1F-D35C-4C5F-8749-9C1AC30504EE}" presName="spacer" presStyleCnt="0"/>
      <dgm:spPr/>
    </dgm:pt>
    <dgm:pt modelId="{2676E892-CB7B-4BD8-BB44-07EA0ED8D8CF}" type="pres">
      <dgm:prSet presAssocID="{CE790D8C-02BB-497A-8EC9-50A309EA3571}" presName="parentText" presStyleLbl="node1" presStyleIdx="1" presStyleCnt="2" custScaleY="53596" custLinFactY="-256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7936865-DFD6-46DB-8D1B-C8D7F27DE13C}" srcId="{8BF97DB8-EB34-4D3E-BB93-6138505711BB}" destId="{63F57A1B-D621-47D2-9B22-4EA83A1E8E17}" srcOrd="0" destOrd="0" parTransId="{E11AE653-B552-4FE1-BC8E-2BFC0512FB44}" sibTransId="{FB3AAA1F-D35C-4C5F-8749-9C1AC30504EE}"/>
    <dgm:cxn modelId="{8FFEDAF2-95F1-42AC-B2E1-B8D910240E81}" srcId="{8BF97DB8-EB34-4D3E-BB93-6138505711BB}" destId="{CE790D8C-02BB-497A-8EC9-50A309EA3571}" srcOrd="1" destOrd="0" parTransId="{CDED3D78-E5D3-4197-AA46-6F6F33836F1B}" sibTransId="{9ED626F1-2697-468F-AF02-26B87F4FFD9B}"/>
    <dgm:cxn modelId="{F41A4AD2-3AF4-41FD-B9C5-DF1B2402AF79}" type="presOf" srcId="{63F57A1B-D621-47D2-9B22-4EA83A1E8E17}" destId="{7303E4E0-D065-4836-B8AA-BD813BA6E1E5}" srcOrd="0" destOrd="0" presId="urn:microsoft.com/office/officeart/2005/8/layout/vList2#1"/>
    <dgm:cxn modelId="{471FC0E5-9179-4519-94A6-F3F44F2A8855}" type="presOf" srcId="{CE790D8C-02BB-497A-8EC9-50A309EA3571}" destId="{2676E892-CB7B-4BD8-BB44-07EA0ED8D8CF}" srcOrd="0" destOrd="0" presId="urn:microsoft.com/office/officeart/2005/8/layout/vList2#1"/>
    <dgm:cxn modelId="{D70F49E5-3F11-4044-A41C-BDFC712B3F11}" type="presOf" srcId="{8BF97DB8-EB34-4D3E-BB93-6138505711BB}" destId="{B37F419C-23E6-4936-B1D5-CBA9F20A670F}" srcOrd="0" destOrd="0" presId="urn:microsoft.com/office/officeart/2005/8/layout/vList2#1"/>
    <dgm:cxn modelId="{EE00D534-AC99-4465-919D-3102E1889F4F}" type="presParOf" srcId="{B37F419C-23E6-4936-B1D5-CBA9F20A670F}" destId="{7303E4E0-D065-4836-B8AA-BD813BA6E1E5}" srcOrd="0" destOrd="0" presId="urn:microsoft.com/office/officeart/2005/8/layout/vList2#1"/>
    <dgm:cxn modelId="{C98F498D-B08C-4AEB-A511-45523768A7E5}" type="presParOf" srcId="{B37F419C-23E6-4936-B1D5-CBA9F20A670F}" destId="{BC7F9C87-66B1-4E21-8387-01AB4859A71E}" srcOrd="1" destOrd="0" presId="urn:microsoft.com/office/officeart/2005/8/layout/vList2#1"/>
    <dgm:cxn modelId="{1596EE08-BCD8-454C-BA9A-E57CE3783ABA}" type="presParOf" srcId="{B37F419C-23E6-4936-B1D5-CBA9F20A670F}" destId="{2676E892-CB7B-4BD8-BB44-07EA0ED8D8CF}" srcOrd="2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286148" cy="3429024"/>
        <a:chOff x="0" y="0"/>
        <a:chExt cx="3286148" cy="3429024"/>
      </a:xfrm>
    </dsp:grpSpPr>
    <dsp:sp modelId="{7303E4E0-D065-4836-B8AA-BD813BA6E1E5}">
      <dsp:nvSpPr>
        <dsp:cNvPr id="3" name="圆角矩形 2"/>
        <dsp:cNvSpPr/>
      </dsp:nvSpPr>
      <dsp:spPr bwMode="white">
        <a:xfrm>
          <a:off x="0" y="0"/>
          <a:ext cx="3286148" cy="1617855"/>
        </a:xfrm>
        <a:prstGeom prst="roundRect">
          <a:avLst/>
        </a:prstGeom>
      </dsp:spPr>
      <dsp:style>
        <a:lnRef idx="3">
          <a:schemeClr val="lt1"/>
        </a:lnRef>
        <a:fillRef idx="1">
          <a:schemeClr val="accent2"/>
        </a:fillRef>
        <a:effectRef idx="1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l">
            <a:defRPr sz="2800"/>
          </a:lvl1pPr>
          <a:lvl2pPr marL="228600" indent="-228600" algn="l">
            <a:defRPr sz="2100"/>
          </a:lvl2pPr>
          <a:lvl3pPr marL="457200" indent="-228600" algn="l">
            <a:defRPr sz="2100"/>
          </a:lvl3pPr>
          <a:lvl4pPr marL="685800" indent="-228600" algn="l">
            <a:defRPr sz="2100"/>
          </a:lvl4pPr>
          <a:lvl5pPr marL="914400" indent="-228600" algn="l">
            <a:defRPr sz="2100"/>
          </a:lvl5pPr>
          <a:lvl6pPr marL="1143000" indent="-228600" algn="l">
            <a:defRPr sz="2100"/>
          </a:lvl6pPr>
          <a:lvl7pPr marL="1371600" indent="-228600" algn="l">
            <a:defRPr sz="2100"/>
          </a:lvl7pPr>
          <a:lvl8pPr marL="1600200" indent="-228600" algn="l">
            <a:defRPr sz="2100"/>
          </a:lvl8pPr>
          <a:lvl9pPr marL="1828800" indent="-228600" algn="l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b="1" dirty="0" smtClean="0">
              <a:solidFill>
                <a:srgbClr val="FFFF00"/>
              </a:solidFill>
              <a:latin typeface="华文楷体" pitchFamily="2" charset="-122"/>
              <a:ea typeface="华文楷体" pitchFamily="2" charset="-122"/>
            </a:rPr>
            <a:t>(1)</a:t>
          </a:r>
          <a:r>
            <a:rPr lang="zh-CN" b="1" dirty="0" smtClean="0">
              <a:solidFill>
                <a:srgbClr val="FFFF00"/>
              </a:solidFill>
              <a:latin typeface="华文楷体" pitchFamily="2" charset="-122"/>
              <a:ea typeface="华文楷体" pitchFamily="2" charset="-122"/>
            </a:rPr>
            <a:t>这块萝卜地的面积是多少平方米</a:t>
          </a:r>
          <a:r>
            <a:rPr lang="zh-CN" altLang="en-US" b="1" dirty="0" smtClean="0">
              <a:solidFill>
                <a:srgbClr val="FFFF00"/>
              </a:solidFill>
              <a:latin typeface="华文楷体" pitchFamily="2" charset="-122"/>
              <a:ea typeface="华文楷体" pitchFamily="2" charset="-122"/>
            </a:rPr>
            <a:t>？</a:t>
          </a:r>
          <a:endParaRPr lang="zh-CN" b="1" dirty="0">
            <a:solidFill>
              <a:srgbClr val="FFFF00"/>
            </a:solidFill>
            <a:latin typeface="华文楷体" pitchFamily="2" charset="-122"/>
            <a:ea typeface="华文楷体" pitchFamily="2" charset="-122"/>
          </a:endParaRPr>
        </a:p>
      </dsp:txBody>
      <dsp:txXfrm>
        <a:off x="0" y="0"/>
        <a:ext cx="3286148" cy="1617855"/>
      </dsp:txXfrm>
    </dsp:sp>
    <dsp:sp modelId="{2676E892-CB7B-4BD8-BB44-07EA0ED8D8CF}">
      <dsp:nvSpPr>
        <dsp:cNvPr id="4" name="圆角矩形 3"/>
        <dsp:cNvSpPr/>
      </dsp:nvSpPr>
      <dsp:spPr bwMode="white">
        <a:xfrm>
          <a:off x="0" y="1576047"/>
          <a:ext cx="3286148" cy="1655445"/>
        </a:xfrm>
        <a:prstGeom prst="roundRect">
          <a:avLst/>
        </a:prstGeom>
      </dsp:spPr>
      <dsp:style>
        <a:lnRef idx="3">
          <a:schemeClr val="lt1"/>
        </a:lnRef>
        <a:fillRef idx="1">
          <a:schemeClr val="accent3"/>
        </a:fillRef>
        <a:effectRef idx="1">
          <a:scrgbClr r="0" g="0" b="0"/>
        </a:effectRef>
        <a:fontRef idx="minor">
          <a:schemeClr val="lt1"/>
        </a:fontRef>
      </dsp:style>
      <dsp:txBody>
        <a:bodyPr lIns="106680" tIns="106680" rIns="106680" bIns="106680" anchor="ctr"/>
        <a:lstStyle>
          <a:lvl1pPr algn="l">
            <a:defRPr sz="2800"/>
          </a:lvl1pPr>
          <a:lvl2pPr marL="228600" indent="-228600" algn="l">
            <a:defRPr sz="2100"/>
          </a:lvl2pPr>
          <a:lvl3pPr marL="457200" indent="-228600" algn="l">
            <a:defRPr sz="2100"/>
          </a:lvl3pPr>
          <a:lvl4pPr marL="685800" indent="-228600" algn="l">
            <a:defRPr sz="2100"/>
          </a:lvl4pPr>
          <a:lvl5pPr marL="914400" indent="-228600" algn="l">
            <a:defRPr sz="2100"/>
          </a:lvl5pPr>
          <a:lvl6pPr marL="1143000" indent="-228600" algn="l">
            <a:defRPr sz="2100"/>
          </a:lvl6pPr>
          <a:lvl7pPr marL="1371600" indent="-228600" algn="l">
            <a:defRPr sz="2100"/>
          </a:lvl7pPr>
          <a:lvl8pPr marL="1600200" indent="-228600" algn="l">
            <a:defRPr sz="2100"/>
          </a:lvl8pPr>
          <a:lvl9pPr marL="1828800" indent="-228600" algn="l">
            <a:defRPr sz="21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rPr>
            <a:t>(2)</a:t>
          </a:r>
          <a:r>
            <a:rPr lang="zh-CN" sz="28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rPr>
            <a:t>在这块地的四周围一圈围栏</a:t>
          </a:r>
          <a:r>
            <a:rPr lang="en-US" sz="28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rPr>
            <a:t>,</a:t>
          </a:r>
          <a:r>
            <a:rPr lang="zh-CN" sz="28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rPr>
            <a:t>求围栏的长度。</a:t>
          </a:r>
          <a:endParaRPr lang="zh-CN" sz="2800" b="1" dirty="0">
            <a:solidFill>
              <a:srgbClr val="002060"/>
            </a:solidFill>
            <a:latin typeface="华文楷体" pitchFamily="2" charset="-122"/>
            <a:ea typeface="华文楷体" pitchFamily="2" charset="-122"/>
          </a:endParaRPr>
        </a:p>
      </dsp:txBody>
      <dsp:txXfrm>
        <a:off x="0" y="1576047"/>
        <a:ext cx="3286148" cy="1655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23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image" Target="../media/image10.jpeg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audio" Target="../media/audio1.wav"/><Relationship Id="rId7" Type="http://schemas.openxmlformats.org/officeDocument/2006/relationships/slide" Target="slide1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0.xml"/><Relationship Id="rId5" Type="http://schemas.openxmlformats.org/officeDocument/2006/relationships/slide" Target="slide29.xml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slide" Target="slide2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15.gif"/><Relationship Id="rId7" Type="http://schemas.openxmlformats.org/officeDocument/2006/relationships/diagramColors" Target="../diagrams/colors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microsoft.com/office/2007/relationships/diagramDrawing" Target="../diagrams/drawing1.xml"/><Relationship Id="rId4" Type="http://schemas.openxmlformats.org/officeDocument/2006/relationships/diagramData" Target="../diagrams/data1.xml"/><Relationship Id="rId9" Type="http://schemas.openxmlformats.org/officeDocument/2006/relationships/slide" Target="slide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3.xml"/><Relationship Id="rId5" Type="http://schemas.openxmlformats.org/officeDocument/2006/relationships/slide" Target="slide20.xml"/><Relationship Id="rId4" Type="http://schemas.openxmlformats.org/officeDocument/2006/relationships/image" Target="../media/image18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9.xml"/><Relationship Id="rId6" Type="http://schemas.openxmlformats.org/officeDocument/2006/relationships/audio" Target="../media/audio2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2428860" y="5072074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4572000" y="5072074"/>
            <a:ext cx="2160588" cy="1009650"/>
            <a:chOff x="3708400" y="4868863"/>
            <a:chExt cx="2160588" cy="1009650"/>
          </a:xfrm>
        </p:grpSpPr>
        <p:sp>
          <p:nvSpPr>
            <p:cNvPr id="4103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4" name="Group 44"/>
          <p:cNvGrpSpPr/>
          <p:nvPr/>
        </p:nvGrpSpPr>
        <p:grpSpPr bwMode="auto">
          <a:xfrm>
            <a:off x="6715140" y="5072074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500034" y="1285860"/>
            <a:ext cx="771530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/>
              <a:t>5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  面积</a:t>
            </a:r>
            <a:endParaRPr lang="en-US" altLang="zh-CN" sz="5400" dirty="0" smtClean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331640" y="476888"/>
            <a:ext cx="54737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三年级数学</a:t>
            </a:r>
            <a:r>
              <a:rPr lang="en-US" altLang="zh-CN" sz="28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•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57126" y="2714620"/>
            <a:ext cx="8786874" cy="830997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4800" dirty="0" smtClean="0">
                <a:solidFill>
                  <a:schemeClr val="accent2">
                    <a:lumMod val="50000"/>
                  </a:schemeClr>
                </a:solidFill>
                <a:latin typeface="+mn-ea"/>
                <a:ea typeface="+mn-ea"/>
              </a:rPr>
              <a:t>  长方形、正方形面积的计算 </a:t>
            </a:r>
            <a:endParaRPr lang="zh-CN" altLang="en-US" sz="4800" dirty="0">
              <a:solidFill>
                <a:schemeClr val="accent2">
                  <a:lumMod val="50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85720" y="5000636"/>
            <a:ext cx="2159000" cy="1009650"/>
            <a:chOff x="684213" y="4868863"/>
            <a:chExt cx="2159000" cy="1009650"/>
          </a:xfrm>
        </p:grpSpPr>
        <p:sp>
          <p:nvSpPr>
            <p:cNvPr id="17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9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642910" y="714356"/>
            <a:ext cx="8072494" cy="1285884"/>
            <a:chOff x="642910" y="714356"/>
            <a:chExt cx="8072494" cy="1285884"/>
          </a:xfrm>
        </p:grpSpPr>
        <p:sp>
          <p:nvSpPr>
            <p:cNvPr id="19" name="矩形 18"/>
            <p:cNvSpPr/>
            <p:nvPr/>
          </p:nvSpPr>
          <p:spPr>
            <a:xfrm>
              <a:off x="1714480" y="785794"/>
              <a:ext cx="7000924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是不是任意给出一个长方形的长和宽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用长乘宽就能计算出长方形的面积呢？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pic>
          <p:nvPicPr>
            <p:cNvPr id="13" name="图片 12" descr="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2910" y="714356"/>
              <a:ext cx="1246286" cy="1285884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2285984" y="3071810"/>
            <a:ext cx="6143668" cy="2013535"/>
            <a:chOff x="2000232" y="2357430"/>
            <a:chExt cx="6143668" cy="2013535"/>
          </a:xfrm>
        </p:grpSpPr>
        <p:sp>
          <p:nvSpPr>
            <p:cNvPr id="15" name="矩形 14"/>
            <p:cNvSpPr/>
            <p:nvPr/>
          </p:nvSpPr>
          <p:spPr>
            <a:xfrm>
              <a:off x="2000232" y="2357430"/>
              <a:ext cx="5000660" cy="1428760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000496" y="3786190"/>
              <a:ext cx="10715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Times New Roman" panose="02020603050405020304" pitchFamily="18" charset="0"/>
                  <a:ea typeface="楷体_GB2312"/>
                  <a:cs typeface="Times New Roman" panose="02020603050405020304" pitchFamily="18" charset="0"/>
                </a:rPr>
                <a:t>7cm</a:t>
              </a:r>
              <a:endParaRPr lang="zh-CN" altLang="en-US" sz="3200" dirty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072330" y="2714620"/>
              <a:ext cx="107157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Times New Roman" panose="02020603050405020304" pitchFamily="18" charset="0"/>
                  <a:ea typeface="楷体_GB2312"/>
                  <a:cs typeface="Times New Roman" panose="02020603050405020304" pitchFamily="18" charset="0"/>
                </a:rPr>
                <a:t>2cm</a:t>
              </a:r>
              <a:endParaRPr lang="zh-CN" altLang="en-US" sz="3200" dirty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285984" y="3071810"/>
            <a:ext cx="5000660" cy="714380"/>
            <a:chOff x="2000232" y="2357430"/>
            <a:chExt cx="5000660" cy="714380"/>
          </a:xfrm>
        </p:grpSpPr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200023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271461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342899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29" name="Rectangle 10"/>
            <p:cNvSpPr>
              <a:spLocks noChangeArrowheads="1"/>
            </p:cNvSpPr>
            <p:nvPr/>
          </p:nvSpPr>
          <p:spPr bwMode="auto">
            <a:xfrm>
              <a:off x="414337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30" name="Rectangle 10"/>
            <p:cNvSpPr>
              <a:spLocks noChangeArrowheads="1"/>
            </p:cNvSpPr>
            <p:nvPr/>
          </p:nvSpPr>
          <p:spPr bwMode="auto">
            <a:xfrm>
              <a:off x="485775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31" name="Rectangle 10"/>
            <p:cNvSpPr>
              <a:spLocks noChangeArrowheads="1"/>
            </p:cNvSpPr>
            <p:nvPr/>
          </p:nvSpPr>
          <p:spPr bwMode="auto">
            <a:xfrm>
              <a:off x="557213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32" name="Rectangle 10"/>
            <p:cNvSpPr>
              <a:spLocks noChangeArrowheads="1"/>
            </p:cNvSpPr>
            <p:nvPr/>
          </p:nvSpPr>
          <p:spPr bwMode="auto">
            <a:xfrm>
              <a:off x="628651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</p:grpSp>
      <p:sp>
        <p:nvSpPr>
          <p:cNvPr id="38" name="左大括号 37"/>
          <p:cNvSpPr/>
          <p:nvPr/>
        </p:nvSpPr>
        <p:spPr>
          <a:xfrm rot="5400000">
            <a:off x="4537735" y="391431"/>
            <a:ext cx="428628" cy="493213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2571736" y="2071678"/>
            <a:ext cx="45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个边长为</a:t>
            </a:r>
            <a:r>
              <a:rPr 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厘米的</a:t>
            </a:r>
            <a:r>
              <a:rPr lang="zh-CN" altLang="en-US" sz="28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正方形</a:t>
            </a:r>
            <a:endParaRPr lang="zh-CN" altLang="en-US" sz="28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1928794" y="3071810"/>
            <a:ext cx="357190" cy="1428761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714348" y="3571876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摆</a:t>
            </a:r>
            <a:r>
              <a:rPr lang="en-US" altLang="zh-CN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行 </a:t>
            </a:r>
            <a:endParaRPr lang="zh-CN" altLang="en-US" sz="28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285984" y="3786190"/>
            <a:ext cx="5000660" cy="714380"/>
            <a:chOff x="2000232" y="2357430"/>
            <a:chExt cx="5000660" cy="714380"/>
          </a:xfrm>
        </p:grpSpPr>
        <p:sp>
          <p:nvSpPr>
            <p:cNvPr id="44" name="Rectangle 10"/>
            <p:cNvSpPr>
              <a:spLocks noChangeArrowheads="1"/>
            </p:cNvSpPr>
            <p:nvPr/>
          </p:nvSpPr>
          <p:spPr bwMode="auto">
            <a:xfrm>
              <a:off x="200023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45" name="Rectangle 10"/>
            <p:cNvSpPr>
              <a:spLocks noChangeArrowheads="1"/>
            </p:cNvSpPr>
            <p:nvPr/>
          </p:nvSpPr>
          <p:spPr bwMode="auto">
            <a:xfrm>
              <a:off x="271461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46" name="Rectangle 10"/>
            <p:cNvSpPr>
              <a:spLocks noChangeArrowheads="1"/>
            </p:cNvSpPr>
            <p:nvPr/>
          </p:nvSpPr>
          <p:spPr bwMode="auto">
            <a:xfrm>
              <a:off x="342899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47" name="Rectangle 10"/>
            <p:cNvSpPr>
              <a:spLocks noChangeArrowheads="1"/>
            </p:cNvSpPr>
            <p:nvPr/>
          </p:nvSpPr>
          <p:spPr bwMode="auto">
            <a:xfrm>
              <a:off x="414337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48" name="Rectangle 10"/>
            <p:cNvSpPr>
              <a:spLocks noChangeArrowheads="1"/>
            </p:cNvSpPr>
            <p:nvPr/>
          </p:nvSpPr>
          <p:spPr bwMode="auto">
            <a:xfrm>
              <a:off x="485775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557213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  <p:sp>
          <p:nvSpPr>
            <p:cNvPr id="50" name="Rectangle 10"/>
            <p:cNvSpPr>
              <a:spLocks noChangeArrowheads="1"/>
            </p:cNvSpPr>
            <p:nvPr/>
          </p:nvSpPr>
          <p:spPr bwMode="auto">
            <a:xfrm>
              <a:off x="6286512" y="2357430"/>
              <a:ext cx="714380" cy="714380"/>
            </a:xfrm>
            <a:prstGeom prst="rect">
              <a:avLst/>
            </a:prstGeom>
            <a:solidFill>
              <a:srgbClr val="33CCCC">
                <a:alpha val="50195"/>
              </a:srgbClr>
            </a:solidFill>
            <a:ln w="1587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l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643042" y="5286388"/>
            <a:ext cx="6000792" cy="584775"/>
            <a:chOff x="1357290" y="5500702"/>
            <a:chExt cx="7286676" cy="584775"/>
          </a:xfrm>
        </p:grpSpPr>
        <p:sp>
          <p:nvSpPr>
            <p:cNvPr id="53" name="流程图: 过程 52"/>
            <p:cNvSpPr/>
            <p:nvPr/>
          </p:nvSpPr>
          <p:spPr>
            <a:xfrm>
              <a:off x="1357290" y="5500702"/>
              <a:ext cx="7286676" cy="571504"/>
            </a:xfrm>
            <a:prstGeom prst="flowChartProcess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1500166" y="5500702"/>
              <a:ext cx="707236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长方形面积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:7×2=14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平方厘米。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0" grpId="0"/>
      <p:bldP spid="41" grpId="0" animBg="1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785786" y="571480"/>
            <a:ext cx="8072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）先量一量，再计算它们的面积 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285852" y="1643050"/>
            <a:ext cx="2928958" cy="1285884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214942" y="1357298"/>
            <a:ext cx="1857388" cy="1714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214414" y="3429000"/>
            <a:ext cx="66437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长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u="sng" dirty="0" smtClean="0"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长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u="sng" dirty="0" smtClean="0"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sz="3200" u="sng" dirty="0" smtClean="0"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u="sng" dirty="0" smtClean="0"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  宽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u="sng" dirty="0" smtClean="0"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sz="3200" u="sng" dirty="0" smtClean="0"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面积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u="sng" dirty="0" smtClean="0"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面积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u="sng" dirty="0" smtClean="0"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sz="3200" u="sng" dirty="0" smtClean="0">
                <a:latin typeface="华文楷体" pitchFamily="2" charset="-122"/>
                <a:ea typeface="华文楷体" pitchFamily="2" charset="-122"/>
              </a:rPr>
              <a:t> 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 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000232" y="3357562"/>
            <a:ext cx="200026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smtClean="0">
                <a:solidFill>
                  <a:srgbClr val="7030A0"/>
                </a:solidFill>
                <a:latin typeface="+mn-ea"/>
                <a:ea typeface="+mn-ea"/>
              </a:rPr>
              <a:t>4</a:t>
            </a:r>
            <a:r>
              <a:rPr lang="zh-CN" altLang="en-US" sz="3200" b="1" dirty="0" smtClean="0">
                <a:solidFill>
                  <a:srgbClr val="7030A0"/>
                </a:solidFill>
                <a:latin typeface="+mn-ea"/>
                <a:ea typeface="+mn-ea"/>
              </a:rPr>
              <a:t>厘米</a:t>
            </a:r>
            <a:endParaRPr lang="zh-CN" altLang="en-US" sz="3200" b="1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2" name="Text 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000232" y="3857628"/>
            <a:ext cx="200026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smtClean="0">
                <a:solidFill>
                  <a:srgbClr val="7030A0"/>
                </a:solidFill>
                <a:latin typeface="+mn-ea"/>
                <a:ea typeface="+mn-ea"/>
              </a:rPr>
              <a:t>2</a:t>
            </a:r>
            <a:r>
              <a:rPr lang="zh-CN" altLang="en-US" sz="3200" b="1" dirty="0" smtClean="0">
                <a:solidFill>
                  <a:srgbClr val="7030A0"/>
                </a:solidFill>
                <a:latin typeface="+mn-ea"/>
                <a:ea typeface="+mn-ea"/>
              </a:rPr>
              <a:t>厘米</a:t>
            </a:r>
            <a:endParaRPr lang="zh-CN" altLang="en-US" sz="3200" b="1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3" name="Text 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2428860" y="4357694"/>
            <a:ext cx="257176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7030A0"/>
                </a:solidFill>
                <a:latin typeface="+mn-ea"/>
                <a:ea typeface="+mn-ea"/>
              </a:rPr>
              <a:t>8</a:t>
            </a:r>
            <a:r>
              <a:rPr lang="zh-CN" altLang="en-US" sz="2800" b="1" dirty="0" smtClean="0">
                <a:solidFill>
                  <a:srgbClr val="7030A0"/>
                </a:solidFill>
                <a:latin typeface="+mn-ea"/>
                <a:ea typeface="+mn-ea"/>
              </a:rPr>
              <a:t>平方厘米</a:t>
            </a:r>
            <a:endParaRPr lang="zh-CN" altLang="en-US" sz="2800" b="1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4" name="Text 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500694" y="3357562"/>
            <a:ext cx="200026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smtClean="0">
                <a:solidFill>
                  <a:srgbClr val="7030A0"/>
                </a:solidFill>
                <a:latin typeface="+mn-ea"/>
                <a:ea typeface="+mn-ea"/>
              </a:rPr>
              <a:t>3</a:t>
            </a:r>
            <a:r>
              <a:rPr lang="zh-CN" altLang="en-US" sz="3200" b="1" dirty="0" smtClean="0">
                <a:solidFill>
                  <a:srgbClr val="7030A0"/>
                </a:solidFill>
                <a:latin typeface="+mn-ea"/>
                <a:ea typeface="+mn-ea"/>
              </a:rPr>
              <a:t>厘米</a:t>
            </a:r>
            <a:endParaRPr lang="zh-CN" altLang="en-US" sz="3200" b="1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5" name="Text 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500694" y="3857628"/>
            <a:ext cx="200026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smtClean="0">
                <a:solidFill>
                  <a:srgbClr val="7030A0"/>
                </a:solidFill>
                <a:latin typeface="+mn-ea"/>
                <a:ea typeface="+mn-ea"/>
              </a:rPr>
              <a:t>3</a:t>
            </a:r>
            <a:r>
              <a:rPr lang="zh-CN" altLang="en-US" sz="3200" b="1" dirty="0" smtClean="0">
                <a:solidFill>
                  <a:srgbClr val="7030A0"/>
                </a:solidFill>
                <a:latin typeface="+mn-ea"/>
                <a:ea typeface="+mn-ea"/>
              </a:rPr>
              <a:t>厘米</a:t>
            </a:r>
            <a:endParaRPr lang="zh-CN" altLang="en-US" sz="3200" b="1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6" name="Text 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5857884" y="4357694"/>
            <a:ext cx="257176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7030A0"/>
                </a:solidFill>
                <a:latin typeface="+mn-ea"/>
                <a:ea typeface="+mn-ea"/>
              </a:rPr>
              <a:t>9</a:t>
            </a:r>
            <a:r>
              <a:rPr lang="zh-CN" altLang="en-US" sz="2800" b="1" dirty="0" smtClean="0">
                <a:solidFill>
                  <a:srgbClr val="7030A0"/>
                </a:solidFill>
                <a:latin typeface="+mn-ea"/>
                <a:ea typeface="+mn-ea"/>
              </a:rPr>
              <a:t>平方厘米</a:t>
            </a:r>
            <a:endParaRPr lang="zh-CN" altLang="en-US" sz="2800" b="1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37" name="爆炸形 1 36"/>
          <p:cNvSpPr/>
          <p:nvPr/>
        </p:nvSpPr>
        <p:spPr>
          <a:xfrm>
            <a:off x="7072330" y="1285860"/>
            <a:ext cx="1571604" cy="1214446"/>
          </a:xfrm>
          <a:prstGeom prst="irregularSeal1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</a:rPr>
              <a:t>正方形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utoUpdateAnimBg="0"/>
      <p:bldP spid="32" grpId="0" autoUpdateAnimBg="0"/>
      <p:bldP spid="33" grpId="0" autoUpdateAnimBg="0"/>
      <p:bldP spid="34" grpId="0" autoUpdateAnimBg="0"/>
      <p:bldP spid="35" grpId="0" autoUpdateAnimBg="0"/>
      <p:bldP spid="36" grpId="0" autoUpdateAnimBg="0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817495" y="1000125"/>
            <a:ext cx="632650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长和宽相同的长方形就是正方形，</a:t>
            </a: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785786" y="928670"/>
            <a:ext cx="1873250" cy="18002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762250" y="1366520"/>
            <a:ext cx="126174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/>
              <a:t>边长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290611" y="2922570"/>
            <a:ext cx="1068387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/>
              <a:t>边长</a:t>
            </a:r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>
            <a:off x="2659036" y="928670"/>
            <a:ext cx="0" cy="1800225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>
            <a:off x="1074711" y="2728895"/>
            <a:ext cx="1584325" cy="1588"/>
          </a:xfrm>
          <a:prstGeom prst="line">
            <a:avLst/>
          </a:prstGeom>
          <a:noFill/>
          <a:ln w="9525">
            <a:solidFill>
              <a:srgbClr val="FF66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3643306" y="1928802"/>
            <a:ext cx="521176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在特殊的长方形——正方形里，长和宽统称为</a:t>
            </a:r>
            <a:r>
              <a:rPr lang="zh-CN" altLang="en-US" sz="2800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边长</a:t>
            </a:r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817495" y="1493520"/>
            <a:ext cx="241554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/>
              <a:t>长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1527148" y="2855895"/>
            <a:ext cx="6159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/>
              <a:t>宽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1857356" y="3429000"/>
            <a:ext cx="628654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66"/>
                </a:solidFill>
                <a:latin typeface="+mn-ea"/>
                <a:ea typeface="+mn-ea"/>
              </a:rPr>
              <a:t>长方形的面积 =  长  </a:t>
            </a:r>
            <a:r>
              <a:rPr lang="zh-CN" altLang="en-US" sz="3200" b="1" dirty="0" smtClean="0">
                <a:solidFill>
                  <a:srgbClr val="FF0066"/>
                </a:solidFill>
                <a:latin typeface="+mn-ea"/>
                <a:ea typeface="+mn-ea"/>
              </a:rPr>
              <a:t>×  宽</a:t>
            </a:r>
            <a:endParaRPr lang="zh-CN" altLang="en-US" sz="3200" b="1" dirty="0">
              <a:solidFill>
                <a:srgbClr val="FF0066"/>
              </a:solidFill>
              <a:latin typeface="+mn-ea"/>
              <a:ea typeface="+mn-ea"/>
            </a:endParaRPr>
          </a:p>
        </p:txBody>
      </p:sp>
      <p:sp>
        <p:nvSpPr>
          <p:cNvPr id="16396" name="箭头 414"/>
          <p:cNvSpPr>
            <a:spLocks noChangeShapeType="1"/>
          </p:cNvSpPr>
          <p:nvPr/>
        </p:nvSpPr>
        <p:spPr bwMode="auto">
          <a:xfrm>
            <a:off x="3286116" y="4214818"/>
            <a:ext cx="1588" cy="719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7" name="箭头 414"/>
          <p:cNvSpPr>
            <a:spLocks noChangeShapeType="1"/>
          </p:cNvSpPr>
          <p:nvPr/>
        </p:nvSpPr>
        <p:spPr bwMode="auto">
          <a:xfrm>
            <a:off x="5429256" y="4214818"/>
            <a:ext cx="1588" cy="719137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8" name="箭头 414"/>
          <p:cNvSpPr>
            <a:spLocks noChangeShapeType="1"/>
          </p:cNvSpPr>
          <p:nvPr/>
        </p:nvSpPr>
        <p:spPr bwMode="auto">
          <a:xfrm>
            <a:off x="7143768" y="4214818"/>
            <a:ext cx="1588" cy="719137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9" name="Text Box 15"/>
          <p:cNvSpPr txBox="1">
            <a:spLocks noChangeArrowheads="1"/>
          </p:cNvSpPr>
          <p:nvPr/>
        </p:nvSpPr>
        <p:spPr bwMode="auto">
          <a:xfrm>
            <a:off x="1857356" y="5072074"/>
            <a:ext cx="616587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66"/>
                </a:solidFill>
                <a:latin typeface="+mn-ea"/>
                <a:ea typeface="+mn-ea"/>
              </a:rPr>
              <a:t>正方形的面积 = 边长 </a:t>
            </a:r>
            <a:r>
              <a:rPr lang="zh-CN" altLang="en-US" sz="3200" dirty="0" smtClean="0">
                <a:solidFill>
                  <a:srgbClr val="FF0066"/>
                </a:solidFill>
                <a:latin typeface="+mn-ea"/>
                <a:ea typeface="+mn-ea"/>
              </a:rPr>
              <a:t>×边长</a:t>
            </a:r>
            <a:endParaRPr lang="zh-CN" altLang="en-US" sz="3200" dirty="0">
              <a:solidFill>
                <a:srgbClr val="FF0066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39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63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63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63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63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63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63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1639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2000" fill="hold"/>
                                        <p:tgtEl>
                                          <p:spTgt spid="163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2000" fill="hold"/>
                                        <p:tgtEl>
                                          <p:spTgt spid="1639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5" dur="2000" fill="hold"/>
                                        <p:tgtEl>
                                          <p:spTgt spid="1639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1639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utoUpdateAnimBg="0"/>
      <p:bldP spid="16386" grpId="1" bldLvl="0" autoUpdateAnimBg="0"/>
      <p:bldP spid="16388" grpId="0" bldLvl="0" autoUpdateAnimBg="0"/>
      <p:bldP spid="16388" grpId="1" bldLvl="0" autoUpdateAnimBg="0"/>
      <p:bldP spid="16389" grpId="0" bldLvl="0" autoUpdateAnimBg="0"/>
      <p:bldP spid="16389" grpId="1" bldLvl="0" autoUpdateAnimBg="0"/>
      <p:bldP spid="16390" grpId="0" animBg="1"/>
      <p:bldP spid="16390" grpId="1" animBg="1"/>
      <p:bldP spid="16391" grpId="0" animBg="1"/>
      <p:bldP spid="16391" grpId="1" animBg="1"/>
      <p:bldP spid="16392" grpId="0" bldLvl="0" autoUpdateAnimBg="0"/>
      <p:bldP spid="16392" grpId="1" bldLvl="0" autoUpdateAnimBg="0"/>
      <p:bldP spid="16393" grpId="0" bldLvl="0" autoUpdateAnimBg="0"/>
      <p:bldP spid="16393" grpId="1" bldLvl="0" autoUpdateAnimBg="0"/>
      <p:bldP spid="16394" grpId="0" bldLvl="0" autoUpdateAnimBg="0"/>
      <p:bldP spid="16394" grpId="1" bldLvl="0" autoUpdateAnimBg="0"/>
      <p:bldP spid="16395" grpId="0" bldLvl="0" autoUpdateAnimBg="0"/>
      <p:bldP spid="16396" grpId="0" animBg="1"/>
      <p:bldP spid="16396" grpId="1" animBg="1"/>
      <p:bldP spid="16397" grpId="0" animBg="1"/>
      <p:bldP spid="16397" grpId="1" animBg="1"/>
      <p:bldP spid="16398" grpId="0" animBg="1"/>
      <p:bldP spid="16398" grpId="1" animBg="1"/>
      <p:bldP spid="16399" grpId="0" bldLvl="0" autoUpdateAnimBg="0"/>
      <p:bldP spid="16399" grpId="1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500298" y="500042"/>
            <a:ext cx="38523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67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页做一做。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5786" y="1285860"/>
            <a:ext cx="79296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一张长方形的</a:t>
            </a: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A4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纸（ 如下图），它的面积是多少平方厘米 ？</a:t>
            </a:r>
            <a:endParaRPr lang="zh-CN" altLang="en-US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14876" y="3071810"/>
            <a:ext cx="3799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30×21=630(</a:t>
            </a:r>
            <a:r>
              <a:rPr lang="zh-CN" altLang="en-US" sz="2800" dirty="0" smtClean="0">
                <a:latin typeface="宋体" panose="02010600030101010101" pitchFamily="2" charset="-122"/>
              </a:rPr>
              <a:t>平方厘米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14348" y="2357430"/>
            <a:ext cx="3391752" cy="2143140"/>
            <a:chOff x="1000100" y="2357430"/>
            <a:chExt cx="3391752" cy="2143140"/>
          </a:xfrm>
        </p:grpSpPr>
        <p:sp>
          <p:nvSpPr>
            <p:cNvPr id="26" name="矩形 25"/>
            <p:cNvSpPr/>
            <p:nvPr/>
          </p:nvSpPr>
          <p:spPr>
            <a:xfrm>
              <a:off x="1000100" y="2928934"/>
              <a:ext cx="2643206" cy="1571636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 Box 2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28728" y="2357430"/>
              <a:ext cx="2000264" cy="584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 dirty="0">
                  <a:solidFill>
                    <a:srgbClr val="7030A0"/>
                  </a:solidFill>
                  <a:latin typeface="+mn-ea"/>
                  <a:ea typeface="+mn-ea"/>
                </a:rPr>
                <a:t> </a:t>
              </a:r>
              <a:r>
                <a:rPr lang="en-US" altLang="zh-CN" sz="3200" b="1" dirty="0" smtClean="0">
                  <a:solidFill>
                    <a:srgbClr val="7030A0"/>
                  </a:solidFill>
                  <a:latin typeface="+mn-ea"/>
                  <a:ea typeface="+mn-ea"/>
                </a:rPr>
                <a:t>30</a:t>
              </a:r>
              <a:r>
                <a:rPr lang="zh-CN" altLang="en-US" sz="3200" b="1" dirty="0" smtClean="0">
                  <a:solidFill>
                    <a:srgbClr val="7030A0"/>
                  </a:solidFill>
                  <a:latin typeface="+mn-ea"/>
                  <a:ea typeface="+mn-ea"/>
                </a:rPr>
                <a:t>厘米</a:t>
              </a:r>
              <a:endParaRPr lang="zh-CN" altLang="en-US" sz="3200" b="1" dirty="0">
                <a:solidFill>
                  <a:srgbClr val="7030A0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714744" y="2928934"/>
              <a:ext cx="677108" cy="157163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7030A0"/>
                  </a:solidFill>
                  <a:latin typeface="+mn-ea"/>
                  <a:ea typeface="+mn-ea"/>
                </a:rPr>
                <a:t>21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+mn-ea"/>
                  <a:ea typeface="+mn-ea"/>
                </a:rPr>
                <a:t>厘米</a:t>
              </a:r>
              <a:endParaRPr lang="zh-CN" altLang="en-US" sz="3200" dirty="0">
                <a:solidFill>
                  <a:srgbClr val="7030A0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4055748" y="3857628"/>
            <a:ext cx="51780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答 ：它的面积是</a:t>
            </a:r>
            <a:r>
              <a:rPr lang="en-US" altLang="zh-CN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630 </a:t>
            </a:r>
            <a:r>
              <a:rPr lang="zh-CN" altLang="en-US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平方厘米。</a:t>
            </a:r>
            <a:endParaRPr lang="zh-CN" altLang="en-US" sz="2800" dirty="0"/>
          </a:p>
        </p:txBody>
      </p:sp>
      <p:sp>
        <p:nvSpPr>
          <p:cNvPr id="34" name="TextBox 33"/>
          <p:cNvSpPr txBox="1"/>
          <p:nvPr/>
        </p:nvSpPr>
        <p:spPr>
          <a:xfrm>
            <a:off x="857224" y="4643446"/>
            <a:ext cx="75724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如果从这张纸上剪下一个最大的正方形，这个正方形的面积是多少？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rot="5400000">
            <a:off x="929456" y="3713958"/>
            <a:ext cx="1571636" cy="158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8" name="左大括号 47"/>
          <p:cNvSpPr/>
          <p:nvPr/>
        </p:nvSpPr>
        <p:spPr>
          <a:xfrm rot="16200000">
            <a:off x="2357424" y="3857627"/>
            <a:ext cx="357190" cy="1643075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 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1643042" y="4714884"/>
            <a:ext cx="200026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7030A0"/>
                </a:solidFill>
                <a:latin typeface="+mn-ea"/>
                <a:ea typeface="+mn-ea"/>
              </a:rPr>
              <a:t> </a:t>
            </a:r>
            <a:r>
              <a:rPr lang="en-US" altLang="zh-CN" sz="3200" b="1" dirty="0" smtClean="0">
                <a:solidFill>
                  <a:srgbClr val="7030A0"/>
                </a:solidFill>
                <a:latin typeface="+mn-ea"/>
                <a:ea typeface="+mn-ea"/>
              </a:rPr>
              <a:t>21</a:t>
            </a:r>
            <a:r>
              <a:rPr lang="zh-CN" altLang="en-US" sz="3200" b="1" dirty="0" smtClean="0">
                <a:solidFill>
                  <a:srgbClr val="7030A0"/>
                </a:solidFill>
                <a:latin typeface="+mn-ea"/>
                <a:ea typeface="+mn-ea"/>
              </a:rPr>
              <a:t>厘米</a:t>
            </a:r>
            <a:endParaRPr lang="zh-CN" altLang="en-US" sz="3200" b="1" dirty="0">
              <a:solidFill>
                <a:srgbClr val="7030A0"/>
              </a:solidFill>
              <a:latin typeface="+mn-ea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714876" y="2571744"/>
            <a:ext cx="37994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21×21=441(</a:t>
            </a:r>
            <a:r>
              <a:rPr lang="zh-CN" altLang="en-US" sz="2800" dirty="0" smtClean="0">
                <a:latin typeface="宋体" panose="02010600030101010101" pitchFamily="2" charset="-122"/>
              </a:rPr>
              <a:t>平方厘米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endParaRPr lang="zh-CN" altLang="en-US" sz="2800" dirty="0" smtClean="0">
              <a:latin typeface="宋体" panose="02010600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786314" y="3500438"/>
            <a:ext cx="3775393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答：这个正方形的面积</a:t>
            </a:r>
            <a:endParaRPr lang="en-US" altLang="zh-CN" sz="2800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441</a:t>
            </a:r>
            <a:r>
              <a:rPr lang="zh-CN" altLang="en-US" sz="28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平方厘米。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2.5E-6 -2.08092E-6 L -2.5E-6 -0.475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29" grpId="1"/>
      <p:bldP spid="33" grpId="0"/>
      <p:bldP spid="33" grpId="1"/>
      <p:bldP spid="34" grpId="0"/>
      <p:bldP spid="34" grpId="1"/>
      <p:bldP spid="48" grpId="0" animBg="1"/>
      <p:bldP spid="48" grpId="1" animBg="1"/>
      <p:bldP spid="49" grpId="0"/>
      <p:bldP spid="50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00100" y="642918"/>
            <a:ext cx="7572428" cy="1569660"/>
            <a:chOff x="1000100" y="642918"/>
            <a:chExt cx="7572428" cy="1569660"/>
          </a:xfrm>
        </p:grpSpPr>
        <p:sp>
          <p:nvSpPr>
            <p:cNvPr id="8" name="矩形 7"/>
            <p:cNvSpPr/>
            <p:nvPr/>
          </p:nvSpPr>
          <p:spPr>
            <a:xfrm>
              <a:off x="1000100" y="642918"/>
              <a:ext cx="785818" cy="50006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5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857356" y="642918"/>
              <a:ext cx="6715172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数学书的封面的长大约是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26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厘米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宽</a:t>
              </a:r>
              <a:endParaRPr lang="en-US" altLang="zh-CN" sz="3200" dirty="0" smtClean="0"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大约是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18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厘米。数学书封面的面积大约是多少平方厘米？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5786" y="2857496"/>
            <a:ext cx="7429552" cy="2500330"/>
            <a:chOff x="785786" y="2857496"/>
            <a:chExt cx="7429552" cy="2500330"/>
          </a:xfrm>
        </p:grpSpPr>
        <p:pic>
          <p:nvPicPr>
            <p:cNvPr id="12" name="图片 11" descr="22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5786" y="3857628"/>
              <a:ext cx="1238250" cy="1285875"/>
            </a:xfrm>
            <a:prstGeom prst="rect">
              <a:avLst/>
            </a:prstGeom>
          </p:spPr>
        </p:pic>
        <p:sp>
          <p:nvSpPr>
            <p:cNvPr id="13" name="圆角矩形标注 12"/>
            <p:cNvSpPr/>
            <p:nvPr/>
          </p:nvSpPr>
          <p:spPr>
            <a:xfrm>
              <a:off x="2143108" y="2857496"/>
              <a:ext cx="6072230" cy="2500330"/>
            </a:xfrm>
            <a:prstGeom prst="wedgeRoundRectCallout">
              <a:avLst>
                <a:gd name="adj1" fmla="val -56448"/>
                <a:gd name="adj2" fmla="val 34889"/>
                <a:gd name="adj3" fmla="val 16667"/>
              </a:avLst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 smtClean="0">
                <a:latin typeface="华文楷体" pitchFamily="2" charset="-122"/>
                <a:ea typeface="华文楷体" pitchFamily="2" charset="-122"/>
              </a:endParaRPr>
            </a:p>
            <a:p>
              <a:pPr algn="ctr"/>
              <a:endParaRPr lang="en-US" altLang="zh-CN" dirty="0" smtClean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143240" y="3143248"/>
              <a:ext cx="4097597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26×18=468(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平方厘米</a:t>
              </a:r>
              <a:r>
                <a:rPr 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</a:p>
            <a:p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714612" y="3929066"/>
              <a:ext cx="4964135" cy="107721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答：数学书封面的面积大约是</a:t>
              </a:r>
              <a:r>
                <a:rPr lang="en-US" altLang="zh-CN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468</a:t>
              </a:r>
              <a:r>
                <a:rPr lang="zh-CN" altLang="en-US" sz="3200" dirty="0" smtClean="0">
                  <a:solidFill>
                    <a:srgbClr val="7030A0"/>
                  </a:solidFill>
                  <a:latin typeface="华文楷体" pitchFamily="2" charset="-122"/>
                  <a:ea typeface="华文楷体" pitchFamily="2" charset="-122"/>
                </a:rPr>
                <a:t>平方厘米。</a:t>
              </a:r>
              <a:endParaRPr lang="zh-CN" altLang="en-US" sz="3200" dirty="0">
                <a:solidFill>
                  <a:srgbClr val="7030A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pic>
        <p:nvPicPr>
          <p:cNvPr id="16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3636" y="5786454"/>
            <a:ext cx="1655763" cy="876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8">
            <a:hlinkClick r:id="" action="ppaction://hlinkshowjump?jump=firstslide"/>
          </p:cNvPr>
          <p:cNvSpPr txBox="1">
            <a:spLocks noChangeArrowheads="1"/>
          </p:cNvSpPr>
          <p:nvPr/>
        </p:nvSpPr>
        <p:spPr bwMode="auto">
          <a:xfrm>
            <a:off x="6143636" y="6143644"/>
            <a:ext cx="16129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642910" y="857232"/>
            <a:ext cx="70519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计算下面各图形的面积。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单位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: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142976" y="1285860"/>
            <a:ext cx="2928958" cy="1857388"/>
            <a:chOff x="1142976" y="1285860"/>
            <a:chExt cx="2928958" cy="1857388"/>
          </a:xfrm>
        </p:grpSpPr>
        <p:sp>
          <p:nvSpPr>
            <p:cNvPr id="19" name="矩形 18"/>
            <p:cNvSpPr/>
            <p:nvPr/>
          </p:nvSpPr>
          <p:spPr>
            <a:xfrm>
              <a:off x="1142976" y="1714488"/>
              <a:ext cx="2214578" cy="1428760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357554" y="1928802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12</a:t>
              </a:r>
              <a:endParaRPr lang="zh-CN" altLang="en-US" sz="2800" dirty="0">
                <a:ea typeface="楷体_GB231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928794" y="1285860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16</a:t>
              </a:r>
              <a:endParaRPr lang="zh-CN" altLang="en-US" sz="2800" dirty="0">
                <a:ea typeface="楷体_GB231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643042" y="3429000"/>
            <a:ext cx="1633120" cy="1159600"/>
            <a:chOff x="6582218" y="3435562"/>
            <a:chExt cx="1633120" cy="1159600"/>
          </a:xfrm>
        </p:grpSpPr>
        <p:sp>
          <p:nvSpPr>
            <p:cNvPr id="20" name="矩形 19"/>
            <p:cNvSpPr/>
            <p:nvPr/>
          </p:nvSpPr>
          <p:spPr>
            <a:xfrm rot="2157936">
              <a:off x="6582218" y="3435562"/>
              <a:ext cx="1117852" cy="1126571"/>
            </a:xfrm>
            <a:prstGeom prst="rect">
              <a:avLst/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715272" y="4071942"/>
              <a:ext cx="5000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tx1"/>
                  </a:solidFill>
                  <a:ea typeface="楷体_GB2312"/>
                </a:rPr>
                <a:t>8</a:t>
              </a:r>
              <a:endParaRPr lang="zh-CN" altLang="en-US" sz="2800" dirty="0">
                <a:solidFill>
                  <a:schemeClr val="tx1"/>
                </a:solidFill>
                <a:ea typeface="楷体_GB231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214414" y="4786322"/>
            <a:ext cx="1785950" cy="1665722"/>
            <a:chOff x="1285852" y="4715390"/>
            <a:chExt cx="1785950" cy="1665722"/>
          </a:xfrm>
        </p:grpSpPr>
        <p:sp>
          <p:nvSpPr>
            <p:cNvPr id="21" name="矩形 20"/>
            <p:cNvSpPr/>
            <p:nvPr/>
          </p:nvSpPr>
          <p:spPr>
            <a:xfrm rot="18739956">
              <a:off x="1464614" y="5268697"/>
              <a:ext cx="1463804" cy="35719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357422" y="5500702"/>
              <a:ext cx="7143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9</a:t>
              </a:r>
              <a:endParaRPr lang="zh-CN" altLang="en-US" sz="2800" dirty="0">
                <a:ea typeface="楷体_GB231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285852" y="5857892"/>
              <a:ext cx="4286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2</a:t>
              </a:r>
              <a:endParaRPr lang="zh-CN" altLang="en-US" sz="2800" dirty="0">
                <a:ea typeface="楷体_GB231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4143372" y="2071678"/>
            <a:ext cx="45513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16×12=192(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平方厘米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214810" y="3714752"/>
            <a:ext cx="390207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8×8=64(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平方厘米</a:t>
            </a:r>
            <a:r>
              <a: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</a:t>
            </a:r>
          </a:p>
        </p:txBody>
      </p:sp>
      <p:sp>
        <p:nvSpPr>
          <p:cNvPr id="38" name="矩形 37"/>
          <p:cNvSpPr/>
          <p:nvPr/>
        </p:nvSpPr>
        <p:spPr>
          <a:xfrm>
            <a:off x="4286248" y="5357826"/>
            <a:ext cx="43577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9×2=18(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平方厘米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785786" y="857232"/>
            <a:ext cx="7500990" cy="1675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2"/>
            </a:pPr>
            <a:r>
              <a:rPr lang="zh-CN" alt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一块长方形窗帘长</a:t>
            </a:r>
            <a:r>
              <a:rPr 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米。这块窗帘的面积是多少平方米？</a:t>
            </a:r>
            <a:endParaRPr lang="zh-CN" altLang="en-US" sz="36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142976" y="3214686"/>
            <a:ext cx="7325221" cy="2071702"/>
            <a:chOff x="1000100" y="3429000"/>
            <a:chExt cx="3400449" cy="2214578"/>
          </a:xfrm>
        </p:grpSpPr>
        <p:sp>
          <p:nvSpPr>
            <p:cNvPr id="33" name="折角形 32"/>
            <p:cNvSpPr/>
            <p:nvPr/>
          </p:nvSpPr>
          <p:spPr>
            <a:xfrm>
              <a:off x="1000100" y="3429000"/>
              <a:ext cx="3143272" cy="2214578"/>
            </a:xfrm>
            <a:prstGeom prst="foldedCorner">
              <a:avLst/>
            </a:prstGeom>
            <a:solidFill>
              <a:srgbClr val="FFC000"/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000100" y="3643314"/>
              <a:ext cx="3400449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5×3=15(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平方米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)</a:t>
              </a:r>
              <a:endParaRPr lang="zh-CN" altLang="en-US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000100" y="4357694"/>
              <a:ext cx="295509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答：这块窗帘的面积是</a:t>
              </a:r>
              <a:r>
                <a:rPr lang="en-US" altLang="zh-CN" sz="32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15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+mn-ea"/>
                  <a:ea typeface="+mn-ea"/>
                  <a:cs typeface="Times New Roman" panose="02020603050405020304" pitchFamily="18" charset="0"/>
                </a:rPr>
                <a:t>平方米。</a:t>
              </a: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928662" y="825104"/>
            <a:ext cx="7500990" cy="1675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   给一块边长是</a:t>
            </a:r>
            <a:r>
              <a:rPr lang="en-US" altLang="en-US" sz="3600" dirty="0" smtClean="0">
                <a:latin typeface="华文楷体" pitchFamily="2" charset="-122"/>
                <a:ea typeface="华文楷体" pitchFamily="2" charset="-122"/>
              </a:rPr>
              <a:t>35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米的正方形草坪铺草皮</a:t>
            </a:r>
            <a:r>
              <a:rPr lang="en-US" altLang="en-US" sz="36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要铺多少平方米的草皮？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组合 50"/>
          <p:cNvGrpSpPr/>
          <p:nvPr/>
        </p:nvGrpSpPr>
        <p:grpSpPr>
          <a:xfrm>
            <a:off x="1285852" y="3143248"/>
            <a:ext cx="7459014" cy="2214578"/>
            <a:chOff x="5000628" y="3357562"/>
            <a:chExt cx="3744238" cy="2214578"/>
          </a:xfrm>
        </p:grpSpPr>
        <p:sp>
          <p:nvSpPr>
            <p:cNvPr id="45" name="折角形 44"/>
            <p:cNvSpPr/>
            <p:nvPr/>
          </p:nvSpPr>
          <p:spPr>
            <a:xfrm>
              <a:off x="5072066" y="3357562"/>
              <a:ext cx="3429024" cy="2214578"/>
            </a:xfrm>
            <a:prstGeom prst="foldedCorner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5072066" y="3643314"/>
              <a:ext cx="367280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cs typeface="Times New Roman" panose="02020603050405020304" pitchFamily="18" charset="0"/>
                </a:rPr>
                <a:t>35×35=1225(</a:t>
              </a:r>
              <a:r>
                <a:rPr lang="zh-CN" altLang="en-US" sz="2800" dirty="0" smtClean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  <a:cs typeface="Times New Roman" panose="02020603050405020304" pitchFamily="18" charset="0"/>
                </a:rPr>
                <a:t>平方米）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000628" y="4357694"/>
              <a:ext cx="3287741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答：要铺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1225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平方米的草皮。</a:t>
              </a:r>
              <a:endParaRPr lang="en-US" sz="3200" dirty="0" smtClean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29322" y="5715016"/>
            <a:ext cx="1656809" cy="877791"/>
            <a:chOff x="5939527" y="5733256"/>
            <a:chExt cx="1656809" cy="877791"/>
          </a:xfrm>
        </p:grpSpPr>
        <p:pic>
          <p:nvPicPr>
            <p:cNvPr id="53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1714480" y="1643050"/>
            <a:ext cx="560546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长方形的面积 =  长  ×  宽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1714480" y="3286124"/>
            <a:ext cx="616587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正方形的面积 = 边长 × 边长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3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41986" name="Picture 2" descr="D:\掘金2016\20160510北六上课件\图片\未标题-1 拷贝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43702" y="2714620"/>
            <a:ext cx="1357322" cy="2493685"/>
          </a:xfrm>
          <a:prstGeom prst="rect">
            <a:avLst/>
          </a:prstGeom>
          <a:noFill/>
        </p:spPr>
      </p:pic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551613" y="214290"/>
            <a:ext cx="2592387" cy="1008063"/>
            <a:chOff x="4286248" y="285728"/>
            <a:chExt cx="2592387" cy="1008063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48" y="285728"/>
              <a:ext cx="25923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Rectangle 2"/>
            <p:cNvSpPr txBox="1">
              <a:spLocks noChangeArrowheads="1"/>
            </p:cNvSpPr>
            <p:nvPr/>
          </p:nvSpPr>
          <p:spPr bwMode="auto">
            <a:xfrm>
              <a:off x="4429124" y="285728"/>
              <a:ext cx="2376487" cy="1008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4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18">
              <a:hlinkClick r:id="" action="ppaction://hlinkshowjump?jump=firstslide"/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pic>
        <p:nvPicPr>
          <p:cNvPr id="16" name="图片 15" descr="1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4414" y="3071810"/>
            <a:ext cx="6477000" cy="2238375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928662" y="857232"/>
            <a:ext cx="6357982" cy="1857388"/>
            <a:chOff x="642910" y="785794"/>
            <a:chExt cx="6357982" cy="1857388"/>
          </a:xfrm>
        </p:grpSpPr>
        <p:pic>
          <p:nvPicPr>
            <p:cNvPr id="17" name="图片 16" descr="1.gif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2910" y="785794"/>
              <a:ext cx="1390650" cy="1809750"/>
            </a:xfrm>
            <a:prstGeom prst="rect">
              <a:avLst/>
            </a:prstGeom>
          </p:spPr>
        </p:pic>
        <p:sp>
          <p:nvSpPr>
            <p:cNvPr id="18" name="云形标注 17"/>
            <p:cNvSpPr/>
            <p:nvPr/>
          </p:nvSpPr>
          <p:spPr>
            <a:xfrm>
              <a:off x="2500298" y="1071546"/>
              <a:ext cx="4500594" cy="1571636"/>
            </a:xfrm>
            <a:prstGeom prst="cloudCallout">
              <a:avLst>
                <a:gd name="adj1" fmla="val -58533"/>
                <a:gd name="adj2" fmla="val -27235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比较这两个图形面积的大小</a:t>
              </a:r>
              <a:r>
                <a:rPr lang="en-US" sz="28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en-US" sz="2800" dirty="0" smtClean="0">
                  <a:latin typeface="华文楷体" pitchFamily="2" charset="-122"/>
                  <a:ea typeface="华文楷体" pitchFamily="2" charset="-122"/>
                </a:rPr>
                <a:t>说说你是怎么比较的。</a:t>
              </a:r>
              <a:endParaRPr lang="zh-CN" altLang="en-US" sz="28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8"/>
          <p:cNvGrpSpPr/>
          <p:nvPr/>
        </p:nvGrpSpPr>
        <p:grpSpPr bwMode="auto">
          <a:xfrm>
            <a:off x="3500430" y="142852"/>
            <a:ext cx="1800225" cy="792162"/>
            <a:chOff x="1066" y="2795"/>
            <a:chExt cx="1134" cy="499"/>
          </a:xfrm>
        </p:grpSpPr>
        <p:sp>
          <p:nvSpPr>
            <p:cNvPr id="40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44" name="矩形 43"/>
          <p:cNvSpPr/>
          <p:nvPr/>
        </p:nvSpPr>
        <p:spPr>
          <a:xfrm>
            <a:off x="1071538" y="915399"/>
            <a:ext cx="52149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714348" y="1311021"/>
            <a:ext cx="771530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计算下面各图形的面积。（单位：厘米）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71538" y="1928802"/>
            <a:ext cx="3286148" cy="1571636"/>
            <a:chOff x="928662" y="2285992"/>
            <a:chExt cx="2357454" cy="1571636"/>
          </a:xfrm>
        </p:grpSpPr>
        <p:sp>
          <p:nvSpPr>
            <p:cNvPr id="12" name="矩形 11"/>
            <p:cNvSpPr/>
            <p:nvPr/>
          </p:nvSpPr>
          <p:spPr>
            <a:xfrm>
              <a:off x="928662" y="2714620"/>
              <a:ext cx="2000264" cy="1143008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643042" y="2285992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9</a:t>
              </a:r>
              <a:endParaRPr lang="zh-CN" altLang="en-US" sz="2800" dirty="0">
                <a:ea typeface="楷体_GB231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928926" y="3071810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4</a:t>
              </a:r>
              <a:endParaRPr lang="zh-CN" altLang="en-US" sz="2800" dirty="0">
                <a:ea typeface="楷体_GB231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000496" y="3214686"/>
            <a:ext cx="2000264" cy="1928826"/>
            <a:chOff x="4071934" y="2143116"/>
            <a:chExt cx="2000264" cy="1928826"/>
          </a:xfrm>
        </p:grpSpPr>
        <p:sp>
          <p:nvSpPr>
            <p:cNvPr id="13" name="矩形 12"/>
            <p:cNvSpPr/>
            <p:nvPr/>
          </p:nvSpPr>
          <p:spPr>
            <a:xfrm>
              <a:off x="4071934" y="2571744"/>
              <a:ext cx="1643074" cy="1500198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714876" y="2143116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5</a:t>
              </a:r>
              <a:endParaRPr lang="zh-CN" altLang="en-US" sz="2800" dirty="0">
                <a:ea typeface="楷体_GB231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5715008" y="3071810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5</a:t>
              </a:r>
              <a:endParaRPr lang="zh-CN" altLang="en-US" sz="2800" dirty="0">
                <a:ea typeface="楷体_GB231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143636" y="4286256"/>
            <a:ext cx="2002792" cy="1253678"/>
            <a:chOff x="6426860" y="2357430"/>
            <a:chExt cx="2002792" cy="1253678"/>
          </a:xfrm>
        </p:grpSpPr>
        <p:sp>
          <p:nvSpPr>
            <p:cNvPr id="14" name="矩形 13"/>
            <p:cNvSpPr/>
            <p:nvPr/>
          </p:nvSpPr>
          <p:spPr>
            <a:xfrm rot="19244644">
              <a:off x="6426860" y="3182480"/>
              <a:ext cx="1857388" cy="428628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858016" y="2786058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7</a:t>
              </a:r>
              <a:endParaRPr lang="zh-CN" altLang="en-US" sz="2800" dirty="0">
                <a:ea typeface="楷体_GB231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072462" y="2357430"/>
              <a:ext cx="35719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ea typeface="楷体_GB2312"/>
                </a:rPr>
                <a:t>2</a:t>
              </a:r>
              <a:endParaRPr lang="zh-CN" altLang="en-US" sz="2800" dirty="0">
                <a:ea typeface="楷体_GB231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643438" y="2428868"/>
            <a:ext cx="3571900" cy="928694"/>
            <a:chOff x="214314" y="4214818"/>
            <a:chExt cx="4071934" cy="928694"/>
          </a:xfrm>
        </p:grpSpPr>
        <p:sp>
          <p:nvSpPr>
            <p:cNvPr id="25" name="椭圆形标注 24"/>
            <p:cNvSpPr/>
            <p:nvPr/>
          </p:nvSpPr>
          <p:spPr>
            <a:xfrm>
              <a:off x="214314" y="4214818"/>
              <a:ext cx="4071934" cy="928694"/>
            </a:xfrm>
            <a:prstGeom prst="wedgeEllipseCallout">
              <a:avLst>
                <a:gd name="adj1" fmla="val -58222"/>
                <a:gd name="adj2" fmla="val -11795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285720" y="4429132"/>
              <a:ext cx="329769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latin typeface="+mn-ea"/>
                  <a:ea typeface="+mn-ea"/>
                </a:rPr>
                <a:t> </a:t>
              </a:r>
              <a:r>
                <a:rPr lang="en-US" altLang="zh-CN" sz="2800" dirty="0" smtClean="0">
                  <a:latin typeface="+mn-ea"/>
                  <a:ea typeface="+mn-ea"/>
                </a:rPr>
                <a:t>9</a:t>
              </a:r>
              <a:r>
                <a:rPr lang="en-US" sz="2800" dirty="0" smtClean="0">
                  <a:latin typeface="+mn-ea"/>
                  <a:ea typeface="+mn-ea"/>
                </a:rPr>
                <a:t>×</a:t>
              </a:r>
              <a:r>
                <a:rPr lang="en-US" altLang="zh-CN" sz="2800" dirty="0" smtClean="0">
                  <a:latin typeface="+mn-ea"/>
                  <a:ea typeface="+mn-ea"/>
                </a:rPr>
                <a:t>4</a:t>
              </a:r>
              <a:r>
                <a:rPr lang="en-US" sz="2800" dirty="0" smtClean="0">
                  <a:latin typeface="+mn-ea"/>
                  <a:ea typeface="+mn-ea"/>
                </a:rPr>
                <a:t>=</a:t>
              </a:r>
              <a:r>
                <a:rPr lang="en-US" altLang="zh-CN" sz="2800" dirty="0" smtClean="0">
                  <a:latin typeface="+mn-ea"/>
                  <a:ea typeface="+mn-ea"/>
                </a:rPr>
                <a:t>36</a:t>
              </a:r>
              <a:r>
                <a:rPr lang="en-US" sz="2800" dirty="0" smtClean="0">
                  <a:latin typeface="+mn-ea"/>
                  <a:ea typeface="+mn-ea"/>
                </a:rPr>
                <a:t>(</a:t>
              </a:r>
              <a:r>
                <a:rPr lang="zh-CN" altLang="en-US" sz="2800" dirty="0" smtClean="0">
                  <a:latin typeface="+mn-ea"/>
                  <a:ea typeface="+mn-ea"/>
                </a:rPr>
                <a:t>平方厘米</a:t>
              </a:r>
              <a:r>
                <a:rPr lang="en-US" sz="2800" dirty="0" smtClean="0">
                  <a:latin typeface="+mn-ea"/>
                  <a:ea typeface="+mn-ea"/>
                </a:rPr>
                <a:t>)</a:t>
              </a:r>
              <a:endParaRPr lang="zh-CN" altLang="en-US" sz="2800" dirty="0" smtClean="0">
                <a:latin typeface="+mn-ea"/>
                <a:ea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00034" y="4357694"/>
            <a:ext cx="3100529" cy="571504"/>
            <a:chOff x="500034" y="4143380"/>
            <a:chExt cx="3100529" cy="571504"/>
          </a:xfrm>
        </p:grpSpPr>
        <p:sp>
          <p:nvSpPr>
            <p:cNvPr id="32" name="圆角矩形标注 31"/>
            <p:cNvSpPr/>
            <p:nvPr/>
          </p:nvSpPr>
          <p:spPr>
            <a:xfrm>
              <a:off x="500034" y="4143380"/>
              <a:ext cx="3071834" cy="571504"/>
            </a:xfrm>
            <a:prstGeom prst="wedgeRoundRectCallout">
              <a:avLst>
                <a:gd name="adj1" fmla="val 63271"/>
                <a:gd name="adj2" fmla="val -21310"/>
                <a:gd name="adj3" fmla="val 16667"/>
              </a:avLst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00034" y="4143380"/>
              <a:ext cx="310052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latin typeface="+mn-ea"/>
                  <a:ea typeface="+mn-ea"/>
                </a:rPr>
                <a:t>5</a:t>
              </a:r>
              <a:r>
                <a:rPr lang="en-US" sz="2800" dirty="0" smtClean="0">
                  <a:latin typeface="+mn-ea"/>
                  <a:ea typeface="+mn-ea"/>
                </a:rPr>
                <a:t>×</a:t>
              </a:r>
              <a:r>
                <a:rPr lang="en-US" altLang="zh-CN" sz="2800" dirty="0" smtClean="0">
                  <a:latin typeface="+mn-ea"/>
                  <a:ea typeface="+mn-ea"/>
                </a:rPr>
                <a:t>5</a:t>
              </a:r>
              <a:r>
                <a:rPr lang="en-US" sz="2800" dirty="0" smtClean="0">
                  <a:latin typeface="+mn-ea"/>
                  <a:ea typeface="+mn-ea"/>
                </a:rPr>
                <a:t>=</a:t>
              </a:r>
              <a:r>
                <a:rPr lang="en-US" altLang="zh-CN" sz="2800" dirty="0" smtClean="0">
                  <a:latin typeface="+mn-ea"/>
                  <a:ea typeface="+mn-ea"/>
                </a:rPr>
                <a:t>25</a:t>
              </a:r>
              <a:r>
                <a:rPr lang="en-US" sz="2800" dirty="0" smtClean="0">
                  <a:latin typeface="+mn-ea"/>
                  <a:ea typeface="+mn-ea"/>
                </a:rPr>
                <a:t>(</a:t>
              </a:r>
              <a:r>
                <a:rPr lang="zh-CN" altLang="en-US" sz="2800" dirty="0" smtClean="0">
                  <a:latin typeface="+mn-ea"/>
                  <a:ea typeface="+mn-ea"/>
                </a:rPr>
                <a:t>平方厘米</a:t>
              </a:r>
              <a:r>
                <a:rPr lang="en-US" sz="2800" dirty="0" smtClean="0">
                  <a:latin typeface="+mn-ea"/>
                  <a:ea typeface="+mn-ea"/>
                </a:rPr>
                <a:t>)</a:t>
              </a:r>
              <a:endParaRPr lang="zh-CN" altLang="en-US" sz="2800" dirty="0" smtClean="0">
                <a:latin typeface="+mn-ea"/>
                <a:ea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143108" y="5357826"/>
            <a:ext cx="3214710" cy="571504"/>
            <a:chOff x="2143108" y="5357826"/>
            <a:chExt cx="3214710" cy="571504"/>
          </a:xfrm>
        </p:grpSpPr>
        <p:sp>
          <p:nvSpPr>
            <p:cNvPr id="36" name="矩形标注 35"/>
            <p:cNvSpPr/>
            <p:nvPr/>
          </p:nvSpPr>
          <p:spPr>
            <a:xfrm>
              <a:off x="2214546" y="5357826"/>
              <a:ext cx="3143272" cy="571504"/>
            </a:xfrm>
            <a:prstGeom prst="wedgeRectCallout">
              <a:avLst>
                <a:gd name="adj1" fmla="val 77437"/>
                <a:gd name="adj2" fmla="val 14246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2143108" y="5357826"/>
              <a:ext cx="311655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dirty="0" smtClean="0">
                  <a:latin typeface="+mn-ea"/>
                  <a:ea typeface="+mn-ea"/>
                </a:rPr>
                <a:t>7</a:t>
              </a:r>
              <a:r>
                <a:rPr lang="en-US" sz="2800" dirty="0" smtClean="0">
                  <a:latin typeface="+mn-ea"/>
                  <a:ea typeface="+mn-ea"/>
                </a:rPr>
                <a:t>×</a:t>
              </a:r>
              <a:r>
                <a:rPr lang="en-US" altLang="zh-CN" sz="2800" dirty="0" smtClean="0">
                  <a:latin typeface="+mn-ea"/>
                  <a:ea typeface="+mn-ea"/>
                </a:rPr>
                <a:t>2</a:t>
              </a:r>
              <a:r>
                <a:rPr lang="en-US" sz="2800" dirty="0" smtClean="0">
                  <a:latin typeface="+mn-ea"/>
                  <a:ea typeface="+mn-ea"/>
                </a:rPr>
                <a:t>=</a:t>
              </a:r>
              <a:r>
                <a:rPr lang="en-US" altLang="zh-CN" sz="2800" dirty="0" smtClean="0">
                  <a:latin typeface="+mn-ea"/>
                  <a:ea typeface="+mn-ea"/>
                </a:rPr>
                <a:t>14</a:t>
              </a:r>
              <a:r>
                <a:rPr lang="en-US" sz="2800" dirty="0" smtClean="0">
                  <a:latin typeface="+mn-ea"/>
                  <a:ea typeface="+mn-ea"/>
                </a:rPr>
                <a:t>(</a:t>
              </a:r>
              <a:r>
                <a:rPr lang="zh-CN" altLang="en-US" sz="2800" dirty="0" smtClean="0">
                  <a:latin typeface="+mn-ea"/>
                  <a:ea typeface="+mn-ea"/>
                </a:rPr>
                <a:t>平方厘米</a:t>
              </a:r>
              <a:r>
                <a:rPr lang="en-US" sz="2800" dirty="0" smtClean="0">
                  <a:latin typeface="+mn-ea"/>
                  <a:ea typeface="+mn-ea"/>
                </a:rPr>
                <a:t>)</a:t>
              </a:r>
              <a:endParaRPr lang="zh-CN" altLang="en-US" sz="2800" dirty="0" smtClean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571625" y="415290"/>
            <a:ext cx="58610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71472" y="1000108"/>
            <a:ext cx="8001056" cy="2500330"/>
            <a:chOff x="394153" y="1867569"/>
            <a:chExt cx="6715172" cy="2071702"/>
          </a:xfrm>
        </p:grpSpPr>
        <p:sp>
          <p:nvSpPr>
            <p:cNvPr id="33" name="椭圆 32"/>
            <p:cNvSpPr/>
            <p:nvPr/>
          </p:nvSpPr>
          <p:spPr>
            <a:xfrm>
              <a:off x="394153" y="1867569"/>
              <a:ext cx="6715172" cy="207170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93722" y="2281909"/>
              <a:ext cx="578647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514350" indent="-514350">
                <a:buAutoNum type="arabicPeriod" startAt="2"/>
              </a:pPr>
              <a:r>
                <a:rPr lang="zh-CN" altLang="en-US" sz="3200" dirty="0" smtClean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</a:rPr>
                <a:t>篮球场的长是</a:t>
              </a:r>
              <a:r>
                <a:rPr lang="en-US" altLang="zh-CN" sz="3200" dirty="0" smtClean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</a:rPr>
                <a:t>28</a:t>
              </a:r>
              <a:r>
                <a:rPr lang="zh-CN" altLang="en-US" sz="3200" dirty="0" smtClean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</a:rPr>
                <a:t>米，宽是</a:t>
              </a:r>
              <a:r>
                <a:rPr lang="en-US" altLang="zh-CN" sz="3200" dirty="0" smtClean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</a:rPr>
                <a:t>15</a:t>
              </a:r>
              <a:r>
                <a:rPr lang="zh-CN" altLang="en-US" sz="3200" dirty="0" smtClean="0">
                  <a:solidFill>
                    <a:srgbClr val="000000"/>
                  </a:solidFill>
                  <a:latin typeface="华文楷体" pitchFamily="2" charset="-122"/>
                  <a:ea typeface="华文楷体" pitchFamily="2" charset="-122"/>
                </a:rPr>
                <a:t>米。它的面积是多少平方米？半个场地是多少平方米？</a:t>
              </a:r>
              <a:endPara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41" name="云形标注 40"/>
          <p:cNvSpPr/>
          <p:nvPr/>
        </p:nvSpPr>
        <p:spPr>
          <a:xfrm>
            <a:off x="2643174" y="3643314"/>
            <a:ext cx="5286412" cy="2928958"/>
          </a:xfrm>
          <a:prstGeom prst="cloudCallout">
            <a:avLst>
              <a:gd name="adj1" fmla="val -32925"/>
              <a:gd name="adj2" fmla="val -54171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357554" y="4000504"/>
            <a:ext cx="36884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+mn-ea"/>
                <a:ea typeface="+mn-ea"/>
              </a:rPr>
              <a:t> </a:t>
            </a:r>
            <a:r>
              <a:rPr lang="en-US" sz="2800" dirty="0" smtClean="0">
                <a:latin typeface="宋体" panose="02010600030101010101" pitchFamily="2" charset="-122"/>
              </a:rPr>
              <a:t>28×15=420(</a:t>
            </a:r>
            <a:r>
              <a:rPr lang="zh-CN" altLang="en-US" sz="2800" dirty="0" smtClean="0">
                <a:latin typeface="宋体" panose="02010600030101010101" pitchFamily="2" charset="-122"/>
              </a:rPr>
              <a:t>平方米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    </a:t>
            </a:r>
            <a:endParaRPr lang="en-US" altLang="zh-CN" sz="2800" dirty="0" smtClean="0">
              <a:latin typeface="宋体" panose="02010600030101010101" pitchFamily="2" charset="-122"/>
            </a:endParaRPr>
          </a:p>
          <a:p>
            <a:r>
              <a:rPr lang="zh-CN" altLang="en-US" sz="2800" dirty="0" smtClean="0">
                <a:latin typeface="宋体" panose="02010600030101010101" pitchFamily="2" charset="-122"/>
              </a:rPr>
              <a:t> </a:t>
            </a:r>
            <a:r>
              <a:rPr lang="en-US" sz="2800" dirty="0" smtClean="0">
                <a:latin typeface="宋体" panose="02010600030101010101" pitchFamily="2" charset="-122"/>
              </a:rPr>
              <a:t>420÷2=210(</a:t>
            </a:r>
            <a:r>
              <a:rPr lang="zh-CN" altLang="en-US" sz="2800" dirty="0" smtClean="0">
                <a:latin typeface="宋体" panose="02010600030101010101" pitchFamily="2" charset="-122"/>
              </a:rPr>
              <a:t>平方米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000364" y="5072074"/>
            <a:ext cx="47149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答：它的面积是</a:t>
            </a:r>
            <a:r>
              <a:rPr lang="en-US" altLang="zh-CN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420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平方米，半个场地是</a:t>
            </a:r>
            <a:r>
              <a:rPr lang="en-US" altLang="zh-CN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210</a:t>
            </a:r>
            <a:r>
              <a:rPr lang="zh-CN" altLang="en-US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平方米。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39" grpId="0"/>
      <p:bldP spid="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3"/>
          <p:cNvGrpSpPr/>
          <p:nvPr/>
        </p:nvGrpSpPr>
        <p:grpSpPr>
          <a:xfrm>
            <a:off x="5357818" y="6000768"/>
            <a:ext cx="2376487" cy="523220"/>
            <a:chOff x="5220072" y="5877272"/>
            <a:chExt cx="2376487" cy="877496"/>
          </a:xfrm>
        </p:grpSpPr>
        <p:sp>
          <p:nvSpPr>
            <p:cNvPr id="18" name="AutoShape 13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1928495" y="571500"/>
            <a:ext cx="58058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71472" y="1142984"/>
            <a:ext cx="8286808" cy="223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一张长方形的餐桌，桌面长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分米、宽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分米。要配上同样大小的玻璃，这块玻璃的面积应该是多少平方分米？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28860" y="3643314"/>
            <a:ext cx="41056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14×9=126(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平方分米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14414" y="4714884"/>
            <a:ext cx="75009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答：这块玻璃的面积应该是</a:t>
            </a:r>
            <a:r>
              <a:rPr lang="en-US" altLang="zh-CN" sz="3200" dirty="0" smtClean="0">
                <a:latin typeface="宋体" panose="02010600030101010101" pitchFamily="2" charset="-122"/>
              </a:rPr>
              <a:t>126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平方分米。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rId4" action="ppaction://hlinksldjump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rId5" action="ppaction://hlinksldjump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6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8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8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928662" y="642918"/>
            <a:ext cx="4157205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我会填。</a:t>
            </a:r>
          </a:p>
        </p:txBody>
      </p:sp>
      <p:sp>
        <p:nvSpPr>
          <p:cNvPr id="31" name="矩形 30"/>
          <p:cNvSpPr/>
          <p:nvPr/>
        </p:nvSpPr>
        <p:spPr>
          <a:xfrm>
            <a:off x="714348" y="1428736"/>
            <a:ext cx="821533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长方形的面积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　　　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14348" y="2285992"/>
            <a:ext cx="87154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正方形的面积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　　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33" name="矩形 32"/>
          <p:cNvSpPr/>
          <p:nvPr/>
        </p:nvSpPr>
        <p:spPr>
          <a:xfrm>
            <a:off x="714348" y="3000372"/>
            <a:ext cx="792961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arenBoth" startAt="3"/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一个长方形的长是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宽是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它的面积是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　　　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34" name="矩形 33"/>
          <p:cNvSpPr/>
          <p:nvPr/>
        </p:nvSpPr>
        <p:spPr>
          <a:xfrm>
            <a:off x="642910" y="4500570"/>
            <a:ext cx="825819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(4)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一块正方形花布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边长是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分米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它的面积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　　　　    　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35" name="矩形 34"/>
          <p:cNvSpPr/>
          <p:nvPr/>
        </p:nvSpPr>
        <p:spPr>
          <a:xfrm>
            <a:off x="4857752" y="1428736"/>
            <a:ext cx="1420582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长</a:t>
            </a:r>
            <a:r>
              <a:rPr lang="en-US" sz="3200" dirty="0" smtClean="0">
                <a:latin typeface="+mn-ea"/>
                <a:ea typeface="+mn-ea"/>
              </a:rPr>
              <a:t>×</a:t>
            </a:r>
            <a:r>
              <a:rPr lang="zh-CN" altLang="en-US" sz="3200" dirty="0" smtClean="0">
                <a:latin typeface="+mn-ea"/>
                <a:ea typeface="+mn-ea"/>
              </a:rPr>
              <a:t>宽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572000" y="2357430"/>
            <a:ext cx="2244525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200" dirty="0" smtClean="0"/>
              <a:t>边长</a:t>
            </a:r>
            <a:r>
              <a:rPr lang="en-US" sz="3200" dirty="0" smtClean="0"/>
              <a:t>×</a:t>
            </a:r>
            <a:r>
              <a:rPr lang="zh-CN" altLang="en-US" sz="3200" dirty="0" smtClean="0"/>
              <a:t>边长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832848" y="3915731"/>
            <a:ext cx="2249334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sz="3200" dirty="0" smtClean="0"/>
              <a:t>35</a:t>
            </a:r>
            <a:r>
              <a:rPr lang="zh-CN" altLang="en-US" sz="3200" dirty="0" smtClean="0"/>
              <a:t>平方厘米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28794" y="5429264"/>
            <a:ext cx="2457724" cy="58477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169</a:t>
            </a:r>
            <a:r>
              <a:rPr lang="zh-CN" altLang="en-US" sz="3200" dirty="0" smtClean="0"/>
              <a:t>平方分米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8" grpId="0" bldLvl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714348" y="357166"/>
            <a:ext cx="7286676" cy="2802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阿里巴巴的飞毯是长方形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的形状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长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36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分米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飞毯的面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积是多少平方分米？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142976" y="2857496"/>
            <a:ext cx="7000924" cy="3214710"/>
            <a:chOff x="4786314" y="1357298"/>
            <a:chExt cx="7615239" cy="5143536"/>
          </a:xfrm>
        </p:grpSpPr>
        <p:sp>
          <p:nvSpPr>
            <p:cNvPr id="45" name="矩形 44"/>
            <p:cNvSpPr/>
            <p:nvPr/>
          </p:nvSpPr>
          <p:spPr>
            <a:xfrm>
              <a:off x="4786314" y="1357298"/>
              <a:ext cx="7500990" cy="5143536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图片 43" descr="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00628" y="1357298"/>
              <a:ext cx="7400925" cy="5133975"/>
            </a:xfrm>
            <a:prstGeom prst="rect">
              <a:avLst/>
            </a:prstGeom>
          </p:spPr>
        </p:pic>
      </p:grpSp>
      <p:sp>
        <p:nvSpPr>
          <p:cNvPr id="41" name="矩形 40"/>
          <p:cNvSpPr/>
          <p:nvPr/>
        </p:nvSpPr>
        <p:spPr>
          <a:xfrm>
            <a:off x="1571604" y="3714752"/>
            <a:ext cx="242889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36×14=504</a:t>
            </a:r>
          </a:p>
          <a:p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平方分米</a:t>
            </a:r>
            <a:r>
              <a:rPr 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3200" dirty="0" smtClean="0">
                <a:latin typeface="+mn-ea"/>
                <a:ea typeface="+mn-ea"/>
              </a:rPr>
              <a:t>　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143504" y="3429000"/>
            <a:ext cx="3000396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答：飞毯的面积是</a:t>
            </a:r>
            <a:r>
              <a:rPr lang="en-US" altLang="zh-CN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504</a:t>
            </a:r>
            <a:r>
              <a:rPr lang="zh-CN" altLang="en-US" sz="3200" dirty="0" smtClean="0">
                <a:solidFill>
                  <a:srgbClr val="7030A0"/>
                </a:solidFill>
                <a:latin typeface="宋体" panose="02010600030101010101" pitchFamily="2" charset="-122"/>
              </a:rPr>
              <a:t>平方分米。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642918"/>
            <a:ext cx="6419043" cy="107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判断。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对的打“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错的打“✕”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5786" y="1643050"/>
            <a:ext cx="800105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lnSpc>
                <a:spcPct val="150000"/>
              </a:lnSpc>
              <a:buAutoNum type="arabicParenBoth"/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正方形的面积一定比长方形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 marL="514350" lvl="0" indent="-514350"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的面积大。          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85786" y="2897501"/>
            <a:ext cx="785818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周长相等的两个正方形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面积也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一定相等。      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5786" y="4071942"/>
            <a:ext cx="8021662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lnSpc>
                <a:spcPct val="150000"/>
              </a:lnSpc>
              <a:buAutoNum type="arabicParenBoth" startAt="3"/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把两个相同的长方形拼成一个大长方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 marL="514350" lvl="0" indent="-514350"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形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不重叠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拼后的面积与拼前两个图形    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 marL="514350" lvl="0" indent="-514350"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的面积和相等。         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　　  </a:t>
            </a:r>
            <a:r>
              <a:rPr lang="en-US" altLang="en-US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00958" y="25717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/>
          </a:p>
        </p:txBody>
      </p:sp>
      <p:sp>
        <p:nvSpPr>
          <p:cNvPr id="15" name="矩形 14"/>
          <p:cNvSpPr/>
          <p:nvPr/>
        </p:nvSpPr>
        <p:spPr>
          <a:xfrm>
            <a:off x="6618625" y="381952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6854846" y="57324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6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10" grpId="0"/>
      <p:bldP spid="11" grpId="0"/>
      <p:bldP spid="12" grpId="0"/>
      <p:bldP spid="15" grpId="0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642918"/>
            <a:ext cx="7760756" cy="231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小丽的床长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分米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分米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要铺上与床面同样大小的席子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这块席子</a:t>
            </a:r>
            <a:endParaRPr lang="en-US" altLang="zh-CN" sz="3200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的面积是多少平方分米？</a:t>
            </a:r>
            <a:endParaRPr lang="zh-CN" altLang="en-US" sz="3200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28860" y="3500438"/>
            <a:ext cx="4312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20×16=320(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平方分米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85852" y="4572008"/>
            <a:ext cx="6643734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宋体" panose="02010600030101010101" pitchFamily="2" charset="-122"/>
              </a:rPr>
              <a:t>答：这块席子的面积是</a:t>
            </a:r>
            <a:r>
              <a:rPr lang="en-US" altLang="zh-CN" sz="3200" dirty="0" smtClean="0">
                <a:latin typeface="宋体" panose="02010600030101010101" pitchFamily="2" charset="-122"/>
              </a:rPr>
              <a:t>320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平方分米。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42910" y="571480"/>
            <a:ext cx="7311915" cy="2556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李奶奶家有一块正方形的</a:t>
            </a:r>
            <a:endParaRPr lang="en-US" altLang="zh-CN" sz="3200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 菜地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一侧靠墙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墙足够长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把这块地围</a:t>
            </a:r>
            <a:endParaRPr lang="en-US" altLang="zh-CN" sz="3200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上篱笆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共用篱笆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这块菜地的面积</a:t>
            </a:r>
            <a:endParaRPr lang="en-US" altLang="zh-CN" sz="3200" dirty="0" smtClean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是多少平方米？</a:t>
            </a:r>
          </a:p>
          <a:p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" name="Group 8"/>
          <p:cNvGrpSpPr/>
          <p:nvPr/>
        </p:nvGrpSpPr>
        <p:grpSpPr bwMode="auto">
          <a:xfrm>
            <a:off x="5929322" y="6143644"/>
            <a:ext cx="1943100" cy="525791"/>
            <a:chOff x="1474" y="3702"/>
            <a:chExt cx="952" cy="499"/>
          </a:xfrm>
        </p:grpSpPr>
        <p:sp>
          <p:nvSpPr>
            <p:cNvPr id="48" name="AutoShape 9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9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85852" y="2643182"/>
            <a:ext cx="2143934" cy="3286148"/>
            <a:chOff x="1357290" y="2500306"/>
            <a:chExt cx="2143934" cy="3286148"/>
          </a:xfrm>
        </p:grpSpPr>
        <p:grpSp>
          <p:nvGrpSpPr>
            <p:cNvPr id="12" name="组合 11"/>
            <p:cNvGrpSpPr/>
            <p:nvPr/>
          </p:nvGrpSpPr>
          <p:grpSpPr>
            <a:xfrm>
              <a:off x="1714480" y="2500306"/>
              <a:ext cx="1786744" cy="3214710"/>
              <a:chOff x="1356496" y="2429662"/>
              <a:chExt cx="1786744" cy="321471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357290" y="3071810"/>
                <a:ext cx="1785950" cy="1643074"/>
              </a:xfrm>
              <a:prstGeom prst="rect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 rot="5400000">
                <a:off x="-250065" y="4036223"/>
                <a:ext cx="3214710" cy="1588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4" name="直接连接符 13"/>
            <p:cNvCxnSpPr/>
            <p:nvPr/>
          </p:nvCxnSpPr>
          <p:spPr>
            <a:xfrm rot="5400000">
              <a:off x="1357290" y="2643182"/>
              <a:ext cx="357190" cy="35719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5400000">
              <a:off x="1357290" y="3000372"/>
              <a:ext cx="357190" cy="35719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5400000">
              <a:off x="1357290" y="3429000"/>
              <a:ext cx="357190" cy="35719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5400000">
              <a:off x="1357290" y="3857628"/>
              <a:ext cx="357190" cy="35719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5400000">
              <a:off x="1357290" y="4286256"/>
              <a:ext cx="357190" cy="35719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5400000">
              <a:off x="1357290" y="4714884"/>
              <a:ext cx="357190" cy="35719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5400000">
              <a:off x="1357290" y="5072074"/>
              <a:ext cx="357190" cy="35719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5400000">
              <a:off x="1357290" y="5429264"/>
              <a:ext cx="357190" cy="35719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4429124" y="2786058"/>
            <a:ext cx="3571900" cy="2714644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4429124" y="2786058"/>
            <a:ext cx="37147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宋体" panose="02010600030101010101" pitchFamily="2" charset="-122"/>
              </a:rPr>
              <a:t>60÷3=</a:t>
            </a:r>
            <a:r>
              <a:rPr lang="zh-CN" altLang="en-US" sz="2800" dirty="0" smtClean="0">
                <a:latin typeface="宋体" panose="02010600030101010101" pitchFamily="2" charset="-122"/>
              </a:rPr>
              <a:t> </a:t>
            </a:r>
            <a:r>
              <a:rPr lang="en-US" sz="2800" dirty="0" smtClean="0">
                <a:latin typeface="宋体" panose="02010600030101010101" pitchFamily="2" charset="-122"/>
              </a:rPr>
              <a:t>20(</a:t>
            </a:r>
            <a:r>
              <a:rPr lang="zh-CN" altLang="en-US" sz="2800" dirty="0" smtClean="0">
                <a:latin typeface="宋体" panose="02010600030101010101" pitchFamily="2" charset="-122"/>
              </a:rPr>
              <a:t>米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endParaRPr lang="en-US" altLang="zh-CN" sz="2800" dirty="0" smtClean="0">
              <a:latin typeface="宋体" panose="02010600030101010101" pitchFamily="2" charset="-122"/>
            </a:endParaRPr>
          </a:p>
          <a:p>
            <a:endParaRPr lang="en-US" sz="2800" dirty="0" smtClean="0">
              <a:latin typeface="宋体" panose="02010600030101010101" pitchFamily="2" charset="-122"/>
            </a:endParaRPr>
          </a:p>
          <a:p>
            <a:r>
              <a:rPr lang="en-US" sz="2800" dirty="0" smtClean="0">
                <a:latin typeface="宋体" panose="02010600030101010101" pitchFamily="2" charset="-122"/>
              </a:rPr>
              <a:t>20×20=</a:t>
            </a:r>
            <a:r>
              <a:rPr lang="zh-CN" altLang="en-US" sz="2800" dirty="0" smtClean="0">
                <a:latin typeface="宋体" panose="02010600030101010101" pitchFamily="2" charset="-122"/>
              </a:rPr>
              <a:t> </a:t>
            </a:r>
            <a:r>
              <a:rPr lang="en-US" sz="2800" dirty="0" smtClean="0">
                <a:latin typeface="宋体" panose="02010600030101010101" pitchFamily="2" charset="-122"/>
              </a:rPr>
              <a:t>400(</a:t>
            </a:r>
            <a:r>
              <a:rPr lang="zh-CN" altLang="en-US" sz="2800" dirty="0" smtClean="0">
                <a:latin typeface="宋体" panose="02010600030101010101" pitchFamily="2" charset="-122"/>
              </a:rPr>
              <a:t>平方米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endParaRPr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00562" y="4286256"/>
            <a:ext cx="34290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答：这块菜地的面</a:t>
            </a:r>
            <a:endParaRPr lang="en-US" altLang="zh-CN" sz="2800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lvl="0" algn="ctr"/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     积是</a:t>
            </a:r>
            <a:r>
              <a:rPr lang="en-US" altLang="zh-CN" sz="28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400</a:t>
            </a:r>
            <a:r>
              <a:rPr lang="zh-CN" altLang="en-US" sz="2800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平方米。</a:t>
            </a:r>
            <a:endParaRPr lang="zh-CN" altLang="en-US" sz="2800" dirty="0">
              <a:solidFill>
                <a:prstClr val="white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/>
      <p:bldP spid="24" grpId="0" animBg="1"/>
      <p:bldP spid="25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642910" y="500042"/>
            <a:ext cx="8501090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en-US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变式题</a:t>
            </a:r>
            <a:r>
              <a:rPr lang="en-US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如下图所示。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7643834" y="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71472" y="1214422"/>
            <a:ext cx="4527017" cy="3000396"/>
            <a:chOff x="1214414" y="1357298"/>
            <a:chExt cx="5417577" cy="3500462"/>
          </a:xfrm>
        </p:grpSpPr>
        <p:grpSp>
          <p:nvGrpSpPr>
            <p:cNvPr id="21" name="组合 20"/>
            <p:cNvGrpSpPr/>
            <p:nvPr/>
          </p:nvGrpSpPr>
          <p:grpSpPr>
            <a:xfrm>
              <a:off x="1214414" y="1357298"/>
              <a:ext cx="5214974" cy="3500462"/>
              <a:chOff x="1214414" y="1357298"/>
              <a:chExt cx="5214974" cy="3500462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1214414" y="1357298"/>
                <a:ext cx="5214974" cy="3500462"/>
                <a:chOff x="2786050" y="2786058"/>
                <a:chExt cx="5214974" cy="3500462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2857488" y="2857496"/>
                  <a:ext cx="3929090" cy="2714644"/>
                </a:xfrm>
                <a:prstGeom prst="rect">
                  <a:avLst/>
                </a:prstGeom>
                <a:solidFill>
                  <a:srgbClr val="FFFF66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17" name="图片 16" descr="1.gif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2786050" y="2786058"/>
                  <a:ext cx="5214974" cy="3500462"/>
                </a:xfrm>
                <a:prstGeom prst="rect">
                  <a:avLst/>
                </a:prstGeom>
              </p:spPr>
            </p:pic>
          </p:grpSp>
          <p:sp>
            <p:nvSpPr>
              <p:cNvPr id="20" name="TextBox 19"/>
              <p:cNvSpPr txBox="1"/>
              <p:nvPr/>
            </p:nvSpPr>
            <p:spPr>
              <a:xfrm>
                <a:off x="2357422" y="2500306"/>
                <a:ext cx="2276647" cy="6822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dirty="0" smtClean="0">
                    <a:latin typeface="华文楷体" pitchFamily="2" charset="-122"/>
                    <a:ea typeface="华文楷体" pitchFamily="2" charset="-122"/>
                  </a:rPr>
                  <a:t>萝卜地</a:t>
                </a:r>
                <a:endParaRPr lang="zh-CN" altLang="en-US" sz="32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2714612" y="4143380"/>
              <a:ext cx="1577492" cy="682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25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米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232509" y="2440774"/>
              <a:ext cx="1399482" cy="682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16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米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aphicFrame>
        <p:nvGraphicFramePr>
          <p:cNvPr id="26" name="图示 25"/>
          <p:cNvGraphicFramePr/>
          <p:nvPr/>
        </p:nvGraphicFramePr>
        <p:xfrm>
          <a:off x="5000628" y="1142984"/>
          <a:ext cx="3286148" cy="3429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7" name="矩形 26"/>
          <p:cNvSpPr/>
          <p:nvPr/>
        </p:nvSpPr>
        <p:spPr>
          <a:xfrm>
            <a:off x="571472" y="4286256"/>
            <a:ext cx="4572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14350" indent="-514350">
              <a:buAutoNum type="arabicParenBoth"/>
            </a:pPr>
            <a:r>
              <a:rPr lang="en-US" sz="2800" dirty="0" smtClean="0">
                <a:latin typeface="宋体" panose="02010600030101010101" pitchFamily="2" charset="-122"/>
              </a:rPr>
              <a:t>25×16=400(</a:t>
            </a:r>
            <a:r>
              <a:rPr lang="zh-CN" altLang="en-US" sz="2800" dirty="0" smtClean="0">
                <a:latin typeface="宋体" panose="02010600030101010101" pitchFamily="2" charset="-122"/>
              </a:rPr>
              <a:t>平方米</a:t>
            </a:r>
            <a:r>
              <a:rPr lang="en-US" sz="2800" dirty="0" smtClean="0">
                <a:latin typeface="宋体" panose="02010600030101010101" pitchFamily="2" charset="-122"/>
              </a:rPr>
              <a:t>)</a:t>
            </a:r>
          </a:p>
          <a:p>
            <a:pPr marL="514350" indent="-514350"/>
            <a:r>
              <a:rPr lang="zh-CN" altLang="en-US" sz="2800" dirty="0" smtClean="0">
                <a:latin typeface="宋体" panose="02010600030101010101" pitchFamily="2" charset="-122"/>
              </a:rPr>
              <a:t>　</a:t>
            </a:r>
            <a:endParaRPr lang="en-US" altLang="zh-CN" sz="2800" dirty="0" smtClean="0">
              <a:latin typeface="宋体" panose="02010600030101010101" pitchFamily="2" charset="-122"/>
            </a:endParaRPr>
          </a:p>
          <a:p>
            <a:r>
              <a:rPr lang="zh-CN" altLang="en-US" sz="2800" dirty="0" smtClean="0">
                <a:latin typeface="宋体" panose="02010600030101010101" pitchFamily="2" charset="-122"/>
              </a:rPr>
              <a:t>答：面积是</a:t>
            </a:r>
            <a:r>
              <a:rPr lang="en-US" altLang="zh-CN" sz="2800" dirty="0" smtClean="0">
                <a:latin typeface="宋体" panose="02010600030101010101" pitchFamily="2" charset="-122"/>
              </a:rPr>
              <a:t>400</a:t>
            </a:r>
            <a:r>
              <a:rPr lang="zh-CN" altLang="en-US" sz="2800" dirty="0" smtClean="0">
                <a:latin typeface="宋体" panose="02010600030101010101" pitchFamily="2" charset="-122"/>
              </a:rPr>
              <a:t>平方米。</a:t>
            </a:r>
            <a:r>
              <a:rPr lang="zh-CN" altLang="en-US" sz="3200" dirty="0" smtClean="0">
                <a:latin typeface="+mn-ea"/>
                <a:ea typeface="+mn-ea"/>
              </a:rPr>
              <a:t>　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786314" y="4286256"/>
            <a:ext cx="41434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en-US" sz="2800" dirty="0" smtClean="0">
                <a:latin typeface="宋体" panose="02010600030101010101" pitchFamily="2" charset="-122"/>
              </a:rPr>
              <a:t>(2)</a:t>
            </a:r>
            <a:r>
              <a:rPr lang="zh-CN" altLang="en-US" sz="2800" dirty="0" smtClean="0">
                <a:latin typeface="宋体" panose="02010600030101010101" pitchFamily="2" charset="-122"/>
              </a:rPr>
              <a:t>  </a:t>
            </a:r>
            <a:r>
              <a:rPr lang="en-US" altLang="en-US" sz="2800" dirty="0" smtClean="0">
                <a:latin typeface="宋体" panose="02010600030101010101" pitchFamily="2" charset="-122"/>
              </a:rPr>
              <a:t>(25+16)×2=82(</a:t>
            </a:r>
            <a:r>
              <a:rPr lang="zh-CN" altLang="en-US" sz="2800" dirty="0" smtClean="0">
                <a:latin typeface="宋体" panose="02010600030101010101" pitchFamily="2" charset="-122"/>
              </a:rPr>
              <a:t>米</a:t>
            </a:r>
            <a:r>
              <a:rPr lang="en-US" altLang="en-US" sz="2800" dirty="0" smtClean="0">
                <a:latin typeface="宋体" panose="02010600030101010101" pitchFamily="2" charset="-122"/>
              </a:rPr>
              <a:t>)</a:t>
            </a:r>
          </a:p>
          <a:p>
            <a:pPr lvl="0"/>
            <a:endParaRPr lang="en-US" altLang="zh-CN" sz="2800" dirty="0" smtClean="0">
              <a:latin typeface="宋体" panose="02010600030101010101" pitchFamily="2" charset="-122"/>
            </a:endParaRPr>
          </a:p>
          <a:p>
            <a:pPr lvl="0"/>
            <a:r>
              <a:rPr lang="zh-CN" altLang="en-US" sz="2800" dirty="0" smtClean="0">
                <a:latin typeface="宋体" panose="02010600030101010101" pitchFamily="2" charset="-122"/>
              </a:rPr>
              <a:t>答：围栏的长度是</a:t>
            </a:r>
            <a:r>
              <a:rPr lang="en-US" altLang="zh-CN" sz="2800" dirty="0" smtClean="0">
                <a:latin typeface="宋体" panose="02010600030101010101" pitchFamily="2" charset="-122"/>
              </a:rPr>
              <a:t>82</a:t>
            </a:r>
            <a:r>
              <a:rPr lang="zh-CN" altLang="en-US" sz="2800" dirty="0" smtClean="0">
                <a:latin typeface="宋体" panose="02010600030101010101" pitchFamily="2" charset="-122"/>
              </a:rPr>
              <a:t>米</a:t>
            </a:r>
            <a:r>
              <a:rPr lang="zh-CN" altLang="en-US" sz="2800" dirty="0" smtClean="0">
                <a:latin typeface="+mn-ea"/>
                <a:ea typeface="+mn-ea"/>
              </a:rPr>
              <a:t>。　</a:t>
            </a:r>
          </a:p>
        </p:txBody>
      </p:sp>
      <p:grpSp>
        <p:nvGrpSpPr>
          <p:cNvPr id="29" name="Group 8"/>
          <p:cNvGrpSpPr/>
          <p:nvPr/>
        </p:nvGrpSpPr>
        <p:grpSpPr bwMode="auto">
          <a:xfrm>
            <a:off x="5643570" y="6072206"/>
            <a:ext cx="1943100" cy="525791"/>
            <a:chOff x="1474" y="3702"/>
            <a:chExt cx="952" cy="499"/>
          </a:xfrm>
        </p:grpSpPr>
        <p:sp>
          <p:nvSpPr>
            <p:cNvPr id="30" name="AutoShape 9">
              <a:hlinkClick r:id="rId8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" name="Text Box 10">
              <a:hlinkClick r:id="rId9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6" grpId="0">
        <p:bldAsOne/>
      </p:bldGraphic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6623050" y="44450"/>
            <a:ext cx="2376487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3" tIns="45700" rIns="91403" bIns="45700" anchor="ctr"/>
          <a:lstStyle>
            <a:lvl1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23925"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239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学 习 新 知</a:t>
            </a:r>
          </a:p>
        </p:txBody>
      </p:sp>
      <p:grpSp>
        <p:nvGrpSpPr>
          <p:cNvPr id="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857224" y="857232"/>
            <a:ext cx="65008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这两个图形哪个面积比较大？大多少？你们有什么办法比较吗？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428728" y="2285992"/>
            <a:ext cx="5715040" cy="1714512"/>
            <a:chOff x="1428728" y="2285992"/>
            <a:chExt cx="5715040" cy="1714512"/>
          </a:xfrm>
        </p:grpSpPr>
        <p:sp>
          <p:nvSpPr>
            <p:cNvPr id="20" name="矩形 19"/>
            <p:cNvSpPr/>
            <p:nvPr/>
          </p:nvSpPr>
          <p:spPr>
            <a:xfrm>
              <a:off x="1428728" y="2571744"/>
              <a:ext cx="2714644" cy="1285884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429256" y="2285992"/>
              <a:ext cx="1714512" cy="1714512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云形 25"/>
          <p:cNvSpPr/>
          <p:nvPr/>
        </p:nvSpPr>
        <p:spPr>
          <a:xfrm>
            <a:off x="1428728" y="4643446"/>
            <a:ext cx="5643602" cy="1143008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平方厘米的面积单位进行测量。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71414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642910" y="500042"/>
            <a:ext cx="7358114" cy="2061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学校操场原来长</a:t>
            </a:r>
            <a:r>
              <a:rPr 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米。扩建后</a:t>
            </a:r>
            <a:r>
              <a:rPr 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宽增加了</a:t>
            </a:r>
            <a:r>
              <a:rPr 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米</a:t>
            </a:r>
            <a:r>
              <a:rPr 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长不变。</a:t>
            </a:r>
            <a:endParaRPr lang="en-US" altLang="zh-CN" sz="3200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操场扩建后的面积比原来增加了多少</a:t>
            </a:r>
            <a:endParaRPr lang="en-US" altLang="zh-CN" sz="3200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平方米？</a:t>
            </a:r>
            <a:endParaRPr lang="zh-CN" altLang="en-US" sz="3200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57224" y="2428868"/>
            <a:ext cx="3857652" cy="3857652"/>
            <a:chOff x="1071538" y="2571744"/>
            <a:chExt cx="3857652" cy="3857652"/>
          </a:xfrm>
        </p:grpSpPr>
        <p:grpSp>
          <p:nvGrpSpPr>
            <p:cNvPr id="34" name="组合 33"/>
            <p:cNvGrpSpPr/>
            <p:nvPr/>
          </p:nvGrpSpPr>
          <p:grpSpPr>
            <a:xfrm>
              <a:off x="1071538" y="2643182"/>
              <a:ext cx="3571900" cy="3786214"/>
              <a:chOff x="-2071734" y="2643182"/>
              <a:chExt cx="3571900" cy="3786214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-1928858" y="3143248"/>
                <a:ext cx="2571768" cy="2286016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2" name="图片 31" descr="1.gif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-2071734" y="2643182"/>
                <a:ext cx="3571900" cy="3786214"/>
              </a:xfrm>
              <a:prstGeom prst="rect">
                <a:avLst/>
              </a:prstGeom>
            </p:spPr>
          </p:pic>
        </p:grpSp>
        <p:sp>
          <p:nvSpPr>
            <p:cNvPr id="35" name="TextBox 34"/>
            <p:cNvSpPr txBox="1"/>
            <p:nvPr/>
          </p:nvSpPr>
          <p:spPr>
            <a:xfrm>
              <a:off x="2000232" y="2571744"/>
              <a:ext cx="10001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002060"/>
                  </a:solidFill>
                  <a:latin typeface="华文楷体" pitchFamily="2" charset="-122"/>
                  <a:ea typeface="华文楷体" pitchFamily="2" charset="-122"/>
                </a:rPr>
                <a:t>60</a:t>
              </a:r>
              <a:r>
                <a:rPr lang="zh-CN" altLang="en-US" sz="2800" dirty="0" smtClean="0">
                  <a:solidFill>
                    <a:srgbClr val="002060"/>
                  </a:solidFill>
                  <a:latin typeface="华文楷体" pitchFamily="2" charset="-122"/>
                  <a:ea typeface="华文楷体" pitchFamily="2" charset="-122"/>
                </a:rPr>
                <a:t>米</a:t>
              </a:r>
              <a:endParaRPr lang="zh-CN" altLang="en-US" sz="2800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786182" y="4000504"/>
              <a:ext cx="10001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002060"/>
                  </a:solidFill>
                  <a:latin typeface="华文楷体" pitchFamily="2" charset="-122"/>
                  <a:ea typeface="华文楷体" pitchFamily="2" charset="-122"/>
                </a:rPr>
                <a:t>40</a:t>
              </a:r>
              <a:r>
                <a:rPr lang="zh-CN" altLang="en-US" sz="2800" dirty="0" smtClean="0">
                  <a:solidFill>
                    <a:srgbClr val="002060"/>
                  </a:solidFill>
                  <a:latin typeface="华文楷体" pitchFamily="2" charset="-122"/>
                  <a:ea typeface="华文楷体" pitchFamily="2" charset="-122"/>
                </a:rPr>
                <a:t>米</a:t>
              </a:r>
              <a:endParaRPr lang="zh-CN" altLang="en-US" sz="2800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29058" y="5643578"/>
              <a:ext cx="10001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002060"/>
                  </a:solidFill>
                  <a:latin typeface="华文楷体" pitchFamily="2" charset="-122"/>
                  <a:ea typeface="华文楷体" pitchFamily="2" charset="-122"/>
                </a:rPr>
                <a:t>15</a:t>
              </a:r>
              <a:r>
                <a:rPr lang="zh-CN" altLang="en-US" sz="2800" dirty="0" smtClean="0">
                  <a:solidFill>
                    <a:srgbClr val="002060"/>
                  </a:solidFill>
                  <a:latin typeface="华文楷体" pitchFamily="2" charset="-122"/>
                  <a:ea typeface="华文楷体" pitchFamily="2" charset="-122"/>
                </a:rPr>
                <a:t>米</a:t>
              </a:r>
              <a:endParaRPr lang="zh-CN" altLang="en-US" sz="2800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4643438" y="2857496"/>
            <a:ext cx="39004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宋体" panose="02010600030101010101" pitchFamily="2" charset="-122"/>
              </a:rPr>
              <a:t>60×15=900(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平方米</a:t>
            </a:r>
            <a:r>
              <a:rPr lang="en-US" sz="3200" dirty="0" smtClean="0">
                <a:latin typeface="宋体" panose="02010600030101010101" pitchFamily="2" charset="-122"/>
              </a:rPr>
              <a:t>)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357686" y="392906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200" dirty="0" smtClean="0">
                <a:latin typeface="宋体" panose="02010600030101010101" pitchFamily="2" charset="-122"/>
              </a:rPr>
              <a:t>答：扩建后的面积比原 </a:t>
            </a:r>
            <a:endParaRPr lang="en-US" altLang="zh-CN" sz="3200" dirty="0" smtClean="0">
              <a:latin typeface="宋体" panose="02010600030101010101" pitchFamily="2" charset="-122"/>
            </a:endParaRPr>
          </a:p>
          <a:p>
            <a:r>
              <a:rPr lang="zh-CN" altLang="en-US" sz="3200" dirty="0" smtClean="0">
                <a:latin typeface="宋体" panose="02010600030101010101" pitchFamily="2" charset="-122"/>
              </a:rPr>
              <a:t>    来增加了</a:t>
            </a:r>
            <a:r>
              <a:rPr lang="en-US" altLang="zh-CN" sz="3200" dirty="0" smtClean="0">
                <a:latin typeface="宋体" panose="02010600030101010101" pitchFamily="2" charset="-122"/>
              </a:rPr>
              <a:t>900</a:t>
            </a:r>
            <a:r>
              <a:rPr lang="zh-CN" altLang="en-US" sz="3200" dirty="0" smtClean="0">
                <a:latin typeface="宋体" panose="02010600030101010101" pitchFamily="2" charset="-122"/>
              </a:rPr>
              <a:t>平方米。</a:t>
            </a:r>
          </a:p>
        </p:txBody>
      </p:sp>
      <p:grpSp>
        <p:nvGrpSpPr>
          <p:cNvPr id="41" name="Group 8"/>
          <p:cNvGrpSpPr/>
          <p:nvPr/>
        </p:nvGrpSpPr>
        <p:grpSpPr bwMode="auto">
          <a:xfrm>
            <a:off x="5786446" y="6000768"/>
            <a:ext cx="1943100" cy="525791"/>
            <a:chOff x="1474" y="3702"/>
            <a:chExt cx="952" cy="499"/>
          </a:xfrm>
        </p:grpSpPr>
        <p:sp>
          <p:nvSpPr>
            <p:cNvPr id="42" name="AutoShape 9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3" name="Text Box 10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190508xo4fcwycmccqq2m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6024" y="548680"/>
            <a:ext cx="8604448" cy="571335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2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1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000628" y="2500306"/>
            <a:ext cx="3214710" cy="192882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000100" y="500042"/>
            <a:ext cx="7500990" cy="1077218"/>
            <a:chOff x="1000100" y="500042"/>
            <a:chExt cx="7500990" cy="1077218"/>
          </a:xfrm>
        </p:grpSpPr>
        <p:sp>
          <p:nvSpPr>
            <p:cNvPr id="20" name="矩形 19"/>
            <p:cNvSpPr/>
            <p:nvPr/>
          </p:nvSpPr>
          <p:spPr>
            <a:xfrm>
              <a:off x="1000100" y="571480"/>
              <a:ext cx="857256" cy="428628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例</a:t>
              </a:r>
              <a:r>
                <a:rPr lang="en-US" altLang="zh-CN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4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785918" y="500042"/>
              <a:ext cx="671517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1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）一个长方形长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5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厘米、宽</a:t>
              </a:r>
              <a:r>
                <a:rPr lang="en-US" sz="3200" dirty="0" smtClean="0">
                  <a:latin typeface="华文楷体" pitchFamily="2" charset="-122"/>
                  <a:ea typeface="华文楷体" pitchFamily="2" charset="-122"/>
                </a:rPr>
                <a:t>3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厘米。</a:t>
              </a:r>
              <a:endParaRPr lang="en-US" altLang="zh-CN" sz="3200" dirty="0" smtClean="0">
                <a:latin typeface="华文楷体" pitchFamily="2" charset="-122"/>
                <a:ea typeface="华文楷体" pitchFamily="2" charset="-122"/>
              </a:endParaRPr>
            </a:p>
            <a:p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           </a:t>
              </a:r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你能求出它的面积吗？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000628" y="2500306"/>
            <a:ext cx="3214710" cy="1928826"/>
            <a:chOff x="4857752" y="2071678"/>
            <a:chExt cx="3214710" cy="1928826"/>
          </a:xfrm>
        </p:grpSpPr>
        <p:sp>
          <p:nvSpPr>
            <p:cNvPr id="24" name="矩形 23"/>
            <p:cNvSpPr/>
            <p:nvPr/>
          </p:nvSpPr>
          <p:spPr>
            <a:xfrm>
              <a:off x="4857752" y="2071678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857752" y="2714620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857752" y="3357562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500694" y="2071678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6143636" y="2071678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6786578" y="2071678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429520" y="2071678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1214414" y="2500306"/>
            <a:ext cx="3214710" cy="192882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/>
          <p:cNvGrpSpPr/>
          <p:nvPr/>
        </p:nvGrpSpPr>
        <p:grpSpPr>
          <a:xfrm>
            <a:off x="1214414" y="2500306"/>
            <a:ext cx="3214710" cy="1928826"/>
            <a:chOff x="1214414" y="2071678"/>
            <a:chExt cx="3214710" cy="1928826"/>
          </a:xfrm>
        </p:grpSpPr>
        <p:sp>
          <p:nvSpPr>
            <p:cNvPr id="32" name="矩形 31"/>
            <p:cNvSpPr/>
            <p:nvPr/>
          </p:nvSpPr>
          <p:spPr>
            <a:xfrm>
              <a:off x="1214414" y="2071678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214414" y="2714620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214414" y="3357562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857356" y="2071678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500298" y="2071678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3143240" y="2071678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786182" y="2071678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857356" y="2714620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2500298" y="2714620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143240" y="2714620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786182" y="2714620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857356" y="3357562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500298" y="3357562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143240" y="3357562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786182" y="3357562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28596" y="4643446"/>
            <a:ext cx="4429156" cy="1404938"/>
            <a:chOff x="714348" y="4357694"/>
            <a:chExt cx="4429156" cy="1404938"/>
          </a:xfrm>
        </p:grpSpPr>
        <p:pic>
          <p:nvPicPr>
            <p:cNvPr id="48" name="图片 47" descr="11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4348" y="4429132"/>
              <a:ext cx="1085850" cy="1333500"/>
            </a:xfrm>
            <a:prstGeom prst="rect">
              <a:avLst/>
            </a:prstGeom>
          </p:spPr>
        </p:pic>
        <p:sp>
          <p:nvSpPr>
            <p:cNvPr id="53" name="圆角矩形标注 52"/>
            <p:cNvSpPr/>
            <p:nvPr/>
          </p:nvSpPr>
          <p:spPr>
            <a:xfrm>
              <a:off x="2071670" y="4357694"/>
              <a:ext cx="3071834" cy="1214446"/>
            </a:xfrm>
            <a:prstGeom prst="wedgeRoundRectCallout">
              <a:avLst>
                <a:gd name="adj1" fmla="val -74166"/>
                <a:gd name="adj2" fmla="val 3242"/>
                <a:gd name="adj3" fmla="val 16667"/>
              </a:avLst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我用正方形</a:t>
              </a:r>
              <a:r>
                <a:rPr 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(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面积单位</a:t>
              </a:r>
              <a:r>
                <a:rPr 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)</a:t>
              </a:r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铺满整个长方形。</a:t>
              </a:r>
              <a:endPara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929190" y="4572008"/>
            <a:ext cx="3429024" cy="1423989"/>
            <a:chOff x="5286380" y="4429132"/>
            <a:chExt cx="3429024" cy="1423989"/>
          </a:xfrm>
        </p:grpSpPr>
        <p:pic>
          <p:nvPicPr>
            <p:cNvPr id="50" name="图片 49" descr="11.gif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86380" y="4643446"/>
              <a:ext cx="1066800" cy="1209675"/>
            </a:xfrm>
            <a:prstGeom prst="rect">
              <a:avLst/>
            </a:prstGeom>
          </p:spPr>
        </p:pic>
        <p:sp>
          <p:nvSpPr>
            <p:cNvPr id="55" name="圆角矩形标注 54"/>
            <p:cNvSpPr/>
            <p:nvPr/>
          </p:nvSpPr>
          <p:spPr>
            <a:xfrm>
              <a:off x="6572264" y="4429132"/>
              <a:ext cx="2143140" cy="1214446"/>
            </a:xfrm>
            <a:prstGeom prst="wedgeRoundRectCallout">
              <a:avLst>
                <a:gd name="adj1" fmla="val -74166"/>
                <a:gd name="adj2" fmla="val 3242"/>
                <a:gd name="adj3" fmla="val 16667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sz="28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我只在长边和宽边上摆出面积单位。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785918" y="1643050"/>
            <a:ext cx="5421677" cy="642918"/>
            <a:chOff x="1785918" y="1643050"/>
            <a:chExt cx="5421677" cy="642918"/>
          </a:xfrm>
        </p:grpSpPr>
        <p:sp>
          <p:nvSpPr>
            <p:cNvPr id="59" name="矩形 58"/>
            <p:cNvSpPr/>
            <p:nvPr/>
          </p:nvSpPr>
          <p:spPr>
            <a:xfrm>
              <a:off x="1785918" y="1643050"/>
              <a:ext cx="5357850" cy="642918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1785918" y="1643050"/>
              <a:ext cx="542167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5×3=15,</a:t>
              </a:r>
              <a:r>
                <a:rPr lang="zh-CN" altLang="en-US" sz="3200" dirty="0" smtClean="0">
                  <a:solidFill>
                    <a:srgbClr val="C00000"/>
                  </a:solidFill>
                  <a:latin typeface="华文楷体" pitchFamily="2" charset="-122"/>
                  <a:ea typeface="华文楷体" pitchFamily="2" charset="-122"/>
                </a:rPr>
                <a:t>就是长方形的面积。</a:t>
              </a:r>
              <a:endParaRPr lang="zh-CN" altLang="en-US" sz="32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2714612" y="1357298"/>
            <a:ext cx="3214710" cy="192882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46"/>
          <p:cNvGrpSpPr/>
          <p:nvPr/>
        </p:nvGrpSpPr>
        <p:grpSpPr>
          <a:xfrm>
            <a:off x="2714612" y="1357298"/>
            <a:ext cx="3214710" cy="1928826"/>
            <a:chOff x="1214414" y="2071678"/>
            <a:chExt cx="3214710" cy="1928826"/>
          </a:xfrm>
        </p:grpSpPr>
        <p:sp>
          <p:nvSpPr>
            <p:cNvPr id="32" name="矩形 31"/>
            <p:cNvSpPr/>
            <p:nvPr/>
          </p:nvSpPr>
          <p:spPr>
            <a:xfrm>
              <a:off x="1214414" y="2071678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1214414" y="2714620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214414" y="3357562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857356" y="2071678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500298" y="2071678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3143240" y="2071678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786182" y="2071678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857356" y="2714620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2500298" y="2714620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143240" y="2714620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786182" y="2714620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857356" y="3357562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500298" y="3357562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143240" y="3357562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786182" y="3357562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WordArt 43"/>
          <p:cNvSpPr>
            <a:spLocks noChangeArrowheads="1" noChangeShapeType="1"/>
          </p:cNvSpPr>
          <p:nvPr/>
        </p:nvSpPr>
        <p:spPr bwMode="auto">
          <a:xfrm>
            <a:off x="642910" y="857232"/>
            <a:ext cx="1866900" cy="11144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9525">
                  <a:solidFill>
                    <a:srgbClr val="000000"/>
                  </a:solidFill>
                  <a:round/>
                </a:ln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深度探究</a:t>
            </a:r>
            <a:endParaRPr lang="zh-CN" altLang="en-US" sz="3600" b="1" kern="10" dirty="0">
              <a:ln w="9525">
                <a:solidFill>
                  <a:srgbClr val="000000"/>
                </a:solidFill>
                <a:round/>
              </a:ln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714744" y="328612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5</a:t>
            </a:r>
            <a:endParaRPr lang="zh-CN" altLang="en-US" sz="3200" dirty="0"/>
          </a:p>
        </p:txBody>
      </p:sp>
      <p:sp>
        <p:nvSpPr>
          <p:cNvPr id="52" name="矩形 51"/>
          <p:cNvSpPr/>
          <p:nvPr/>
        </p:nvSpPr>
        <p:spPr>
          <a:xfrm>
            <a:off x="5929322" y="2000240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3</a:t>
            </a:r>
            <a:endParaRPr lang="zh-CN" altLang="en-US" sz="3200" dirty="0"/>
          </a:p>
        </p:txBody>
      </p:sp>
      <p:sp>
        <p:nvSpPr>
          <p:cNvPr id="54" name="矩形 53"/>
          <p:cNvSpPr/>
          <p:nvPr/>
        </p:nvSpPr>
        <p:spPr>
          <a:xfrm>
            <a:off x="4071934" y="3357562"/>
            <a:ext cx="25074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表示每行摆</a:t>
            </a:r>
            <a:r>
              <a:rPr lang="en-US" sz="28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8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个</a:t>
            </a:r>
            <a:endParaRPr lang="zh-CN" altLang="en-US" sz="2800" dirty="0">
              <a:solidFill>
                <a:srgbClr val="17992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187741" y="2000240"/>
            <a:ext cx="29562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表示有这样的</a:t>
            </a:r>
            <a:r>
              <a:rPr lang="en-US" altLang="en-US" sz="28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dirty="0" smtClean="0">
                <a:solidFill>
                  <a:srgbClr val="179923"/>
                </a:solidFill>
                <a:latin typeface="华文楷体" pitchFamily="2" charset="-122"/>
                <a:ea typeface="华文楷体" pitchFamily="2" charset="-122"/>
              </a:rPr>
              <a:t>行</a:t>
            </a:r>
          </a:p>
        </p:txBody>
      </p:sp>
      <p:sp>
        <p:nvSpPr>
          <p:cNvPr id="57" name="矩形 56"/>
          <p:cNvSpPr/>
          <p:nvPr/>
        </p:nvSpPr>
        <p:spPr>
          <a:xfrm>
            <a:off x="1928794" y="4357694"/>
            <a:ext cx="54216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5×3=15,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就是长方形的面积。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1" grpId="0"/>
      <p:bldP spid="52" grpId="0"/>
      <p:bldP spid="54" grpId="0"/>
      <p:bldP spid="56" grpId="0"/>
      <p:bldP spid="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928662" y="500042"/>
            <a:ext cx="757242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）任取几个边长是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厘米的正方形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拼成不同的长方形。边操作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边填表。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 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500430" y="1928802"/>
            <a:ext cx="22098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厘米</a:t>
            </a:r>
          </a:p>
        </p:txBody>
      </p:sp>
      <p:grpSp>
        <p:nvGrpSpPr>
          <p:cNvPr id="25" name="Group 27"/>
          <p:cNvGrpSpPr/>
          <p:nvPr/>
        </p:nvGrpSpPr>
        <p:grpSpPr bwMode="auto">
          <a:xfrm>
            <a:off x="2714612" y="3709981"/>
            <a:ext cx="3048000" cy="609600"/>
            <a:chOff x="2064" y="2341"/>
            <a:chExt cx="1920" cy="384"/>
          </a:xfrm>
        </p:grpSpPr>
        <p:sp>
          <p:nvSpPr>
            <p:cNvPr id="26" name="Rectangle 4"/>
            <p:cNvSpPr>
              <a:spLocks noChangeArrowheads="1"/>
            </p:cNvSpPr>
            <p:nvPr/>
          </p:nvSpPr>
          <p:spPr bwMode="auto">
            <a:xfrm>
              <a:off x="3216" y="2341"/>
              <a:ext cx="38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Rectangle 5"/>
            <p:cNvSpPr>
              <a:spLocks noChangeArrowheads="1"/>
            </p:cNvSpPr>
            <p:nvPr/>
          </p:nvSpPr>
          <p:spPr bwMode="auto">
            <a:xfrm>
              <a:off x="2832" y="2341"/>
              <a:ext cx="38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Rectangle 6"/>
            <p:cNvSpPr>
              <a:spLocks noChangeArrowheads="1"/>
            </p:cNvSpPr>
            <p:nvPr/>
          </p:nvSpPr>
          <p:spPr bwMode="auto">
            <a:xfrm>
              <a:off x="2448" y="2341"/>
              <a:ext cx="38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Rectangle 8"/>
            <p:cNvSpPr>
              <a:spLocks noChangeArrowheads="1"/>
            </p:cNvSpPr>
            <p:nvPr/>
          </p:nvSpPr>
          <p:spPr bwMode="auto">
            <a:xfrm>
              <a:off x="3600" y="2341"/>
              <a:ext cx="38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Rectangle 9"/>
            <p:cNvSpPr>
              <a:spLocks noChangeArrowheads="1"/>
            </p:cNvSpPr>
            <p:nvPr/>
          </p:nvSpPr>
          <p:spPr bwMode="auto">
            <a:xfrm>
              <a:off x="2064" y="2341"/>
              <a:ext cx="38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" name="Group 28"/>
          <p:cNvGrpSpPr/>
          <p:nvPr/>
        </p:nvGrpSpPr>
        <p:grpSpPr bwMode="auto">
          <a:xfrm>
            <a:off x="2714612" y="3100381"/>
            <a:ext cx="3048000" cy="609600"/>
            <a:chOff x="2064" y="1957"/>
            <a:chExt cx="1920" cy="384"/>
          </a:xfrm>
        </p:grpSpPr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3216" y="1957"/>
              <a:ext cx="38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Rectangle 12"/>
            <p:cNvSpPr>
              <a:spLocks noChangeArrowheads="1"/>
            </p:cNvSpPr>
            <p:nvPr/>
          </p:nvSpPr>
          <p:spPr bwMode="auto">
            <a:xfrm>
              <a:off x="2832" y="1957"/>
              <a:ext cx="38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Rectangle 13"/>
            <p:cNvSpPr>
              <a:spLocks noChangeArrowheads="1"/>
            </p:cNvSpPr>
            <p:nvPr/>
          </p:nvSpPr>
          <p:spPr bwMode="auto">
            <a:xfrm>
              <a:off x="2064" y="1957"/>
              <a:ext cx="38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Rectangle 14"/>
            <p:cNvSpPr>
              <a:spLocks noChangeArrowheads="1"/>
            </p:cNvSpPr>
            <p:nvPr/>
          </p:nvSpPr>
          <p:spPr bwMode="auto">
            <a:xfrm>
              <a:off x="2448" y="1957"/>
              <a:ext cx="38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Rectangle 16"/>
            <p:cNvSpPr>
              <a:spLocks noChangeArrowheads="1"/>
            </p:cNvSpPr>
            <p:nvPr/>
          </p:nvSpPr>
          <p:spPr bwMode="auto">
            <a:xfrm>
              <a:off x="3600" y="1957"/>
              <a:ext cx="38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7" name="Text Box 17"/>
          <p:cNvSpPr txBox="1">
            <a:spLocks noChangeArrowheads="1"/>
          </p:cNvSpPr>
          <p:nvPr/>
        </p:nvSpPr>
        <p:spPr bwMode="auto">
          <a:xfrm>
            <a:off x="1273162" y="3278181"/>
            <a:ext cx="13716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厘米</a:t>
            </a:r>
          </a:p>
        </p:txBody>
      </p:sp>
      <p:sp>
        <p:nvSpPr>
          <p:cNvPr id="38" name="Text Box 18"/>
          <p:cNvSpPr txBox="1">
            <a:spLocks noChangeArrowheads="1"/>
          </p:cNvSpPr>
          <p:nvPr/>
        </p:nvSpPr>
        <p:spPr bwMode="auto">
          <a:xfrm>
            <a:off x="2570150" y="4575168"/>
            <a:ext cx="36718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5×3=15(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平方厘米）</a:t>
            </a:r>
          </a:p>
        </p:txBody>
      </p:sp>
      <p:sp>
        <p:nvSpPr>
          <p:cNvPr id="39" name="Text Box 19"/>
          <p:cNvSpPr txBox="1">
            <a:spLocks noChangeArrowheads="1"/>
          </p:cNvSpPr>
          <p:nvPr/>
        </p:nvSpPr>
        <p:spPr bwMode="auto">
          <a:xfrm>
            <a:off x="2928926" y="5214950"/>
            <a:ext cx="36718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长</a:t>
            </a:r>
            <a:r>
              <a:rPr lang="en-US" altLang="zh-CN" sz="28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sz="28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altLang="zh-CN" sz="28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28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面积</a:t>
            </a:r>
          </a:p>
        </p:txBody>
      </p:sp>
      <p:grpSp>
        <p:nvGrpSpPr>
          <p:cNvPr id="40" name="Group 26"/>
          <p:cNvGrpSpPr/>
          <p:nvPr/>
        </p:nvGrpSpPr>
        <p:grpSpPr bwMode="auto">
          <a:xfrm>
            <a:off x="2714612" y="2500306"/>
            <a:ext cx="3048000" cy="609600"/>
            <a:chOff x="2064" y="1579"/>
            <a:chExt cx="1920" cy="384"/>
          </a:xfrm>
        </p:grpSpPr>
        <p:sp>
          <p:nvSpPr>
            <p:cNvPr id="41" name="Rectangle 20"/>
            <p:cNvSpPr>
              <a:spLocks noChangeArrowheads="1"/>
            </p:cNvSpPr>
            <p:nvPr/>
          </p:nvSpPr>
          <p:spPr bwMode="auto">
            <a:xfrm>
              <a:off x="3216" y="1579"/>
              <a:ext cx="38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Rectangle 21"/>
            <p:cNvSpPr>
              <a:spLocks noChangeArrowheads="1"/>
            </p:cNvSpPr>
            <p:nvPr/>
          </p:nvSpPr>
          <p:spPr bwMode="auto">
            <a:xfrm>
              <a:off x="2832" y="1579"/>
              <a:ext cx="38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Rectangle 22"/>
            <p:cNvSpPr>
              <a:spLocks noChangeArrowheads="1"/>
            </p:cNvSpPr>
            <p:nvPr/>
          </p:nvSpPr>
          <p:spPr bwMode="auto">
            <a:xfrm>
              <a:off x="2448" y="1579"/>
              <a:ext cx="38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Rectangle 24"/>
            <p:cNvSpPr>
              <a:spLocks noChangeArrowheads="1"/>
            </p:cNvSpPr>
            <p:nvPr/>
          </p:nvSpPr>
          <p:spPr bwMode="auto">
            <a:xfrm>
              <a:off x="3600" y="1579"/>
              <a:ext cx="38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Rectangle 25"/>
            <p:cNvSpPr>
              <a:spLocks noChangeArrowheads="1"/>
            </p:cNvSpPr>
            <p:nvPr/>
          </p:nvSpPr>
          <p:spPr bwMode="auto">
            <a:xfrm>
              <a:off x="2064" y="1579"/>
              <a:ext cx="38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  <p:bldP spid="37" grpId="0" autoUpdateAnimBg="0"/>
      <p:bldP spid="38" grpId="0" autoUpdateAnimBg="0"/>
      <p:bldP spid="3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087688" y="1785926"/>
            <a:ext cx="28956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15 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0" y="2289164"/>
            <a:ext cx="1143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Times New Roman" panose="02020603050405020304" pitchFamily="18" charset="0"/>
              </a:rPr>
              <a:t>1 </a:t>
            </a:r>
            <a:r>
              <a:rPr lang="zh-CN" altLang="en-US" sz="2400" b="1">
                <a:latin typeface="Times New Roman" panose="02020603050405020304" pitchFamily="18" charset="0"/>
              </a:rPr>
              <a:t>厘米</a:t>
            </a:r>
          </a:p>
        </p:txBody>
      </p:sp>
      <p:sp>
        <p:nvSpPr>
          <p:cNvPr id="4" name="Text Box 27"/>
          <p:cNvSpPr txBox="1">
            <a:spLocks noChangeArrowheads="1"/>
          </p:cNvSpPr>
          <p:nvPr/>
        </p:nvSpPr>
        <p:spPr bwMode="auto">
          <a:xfrm>
            <a:off x="2511425" y="3611551"/>
            <a:ext cx="36718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15×1=15(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平方厘米）</a:t>
            </a:r>
          </a:p>
        </p:txBody>
      </p:sp>
      <p:sp>
        <p:nvSpPr>
          <p:cNvPr id="5" name="Text Box 28"/>
          <p:cNvSpPr txBox="1">
            <a:spLocks noChangeArrowheads="1"/>
          </p:cNvSpPr>
          <p:nvPr/>
        </p:nvSpPr>
        <p:spPr bwMode="auto">
          <a:xfrm>
            <a:off x="2582863" y="4546589"/>
            <a:ext cx="36718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长</a:t>
            </a:r>
            <a:r>
              <a:rPr lang="en-US" altLang="zh-CN" sz="32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sz="32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altLang="zh-CN" sz="32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b="1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面积</a:t>
            </a:r>
          </a:p>
        </p:txBody>
      </p:sp>
      <p:grpSp>
        <p:nvGrpSpPr>
          <p:cNvPr id="6" name="Group 36"/>
          <p:cNvGrpSpPr/>
          <p:nvPr/>
        </p:nvGrpSpPr>
        <p:grpSpPr bwMode="auto">
          <a:xfrm>
            <a:off x="1016000" y="2314564"/>
            <a:ext cx="7543800" cy="503237"/>
            <a:chOff x="804" y="1797"/>
            <a:chExt cx="4752" cy="317"/>
          </a:xfrm>
        </p:grpSpPr>
        <p:grpSp>
          <p:nvGrpSpPr>
            <p:cNvPr id="7" name="Group 6"/>
            <p:cNvGrpSpPr/>
            <p:nvPr/>
          </p:nvGrpSpPr>
          <p:grpSpPr bwMode="auto">
            <a:xfrm>
              <a:off x="3653" y="1797"/>
              <a:ext cx="634" cy="317"/>
              <a:chOff x="0" y="0"/>
              <a:chExt cx="768" cy="384"/>
            </a:xfrm>
          </p:grpSpPr>
          <p:sp>
            <p:nvSpPr>
              <p:cNvPr id="30" name="Rectangle 7"/>
              <p:cNvSpPr>
                <a:spLocks noChangeArrowheads="1"/>
              </p:cNvSpPr>
              <p:nvPr/>
            </p:nvSpPr>
            <p:spPr bwMode="auto">
              <a:xfrm>
                <a:off x="384" y="0"/>
                <a:ext cx="384" cy="384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Rectangle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384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Group 9"/>
            <p:cNvGrpSpPr/>
            <p:nvPr/>
          </p:nvGrpSpPr>
          <p:grpSpPr bwMode="auto">
            <a:xfrm>
              <a:off x="4287" y="1797"/>
              <a:ext cx="634" cy="317"/>
              <a:chOff x="0" y="0"/>
              <a:chExt cx="768" cy="384"/>
            </a:xfrm>
          </p:grpSpPr>
          <p:sp>
            <p:nvSpPr>
              <p:cNvPr id="28" name="Rectangle 10"/>
              <p:cNvSpPr>
                <a:spLocks noChangeArrowheads="1"/>
              </p:cNvSpPr>
              <p:nvPr/>
            </p:nvSpPr>
            <p:spPr bwMode="auto">
              <a:xfrm>
                <a:off x="384" y="0"/>
                <a:ext cx="384" cy="384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Rectangle 1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384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Group 12"/>
            <p:cNvGrpSpPr/>
            <p:nvPr/>
          </p:nvGrpSpPr>
          <p:grpSpPr bwMode="auto">
            <a:xfrm>
              <a:off x="1117" y="1797"/>
              <a:ext cx="2536" cy="317"/>
              <a:chOff x="0" y="0"/>
              <a:chExt cx="3072" cy="384"/>
            </a:xfrm>
          </p:grpSpPr>
          <p:grpSp>
            <p:nvGrpSpPr>
              <p:cNvPr id="14" name="Group 13"/>
              <p:cNvGrpSpPr/>
              <p:nvPr/>
            </p:nvGrpSpPr>
            <p:grpSpPr bwMode="auto">
              <a:xfrm>
                <a:off x="0" y="0"/>
                <a:ext cx="1536" cy="384"/>
                <a:chOff x="0" y="0"/>
                <a:chExt cx="1536" cy="384"/>
              </a:xfrm>
            </p:grpSpPr>
            <p:grpSp>
              <p:nvGrpSpPr>
                <p:cNvPr id="22" name="Group 14"/>
                <p:cNvGrpSpPr/>
                <p:nvPr/>
              </p:nvGrpSpPr>
              <p:grpSpPr bwMode="auto">
                <a:xfrm>
                  <a:off x="0" y="0"/>
                  <a:ext cx="768" cy="384"/>
                  <a:chOff x="0" y="0"/>
                  <a:chExt cx="768" cy="384"/>
                </a:xfrm>
              </p:grpSpPr>
              <p:sp>
                <p:nvSpPr>
                  <p:cNvPr id="26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84" cy="384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384" y="0"/>
                    <a:ext cx="384" cy="384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" name="Group 17"/>
                <p:cNvGrpSpPr/>
                <p:nvPr/>
              </p:nvGrpSpPr>
              <p:grpSpPr bwMode="auto">
                <a:xfrm>
                  <a:off x="768" y="0"/>
                  <a:ext cx="768" cy="384"/>
                  <a:chOff x="0" y="0"/>
                  <a:chExt cx="768" cy="384"/>
                </a:xfrm>
              </p:grpSpPr>
              <p:sp>
                <p:nvSpPr>
                  <p:cNvPr id="24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84" cy="384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384" y="0"/>
                    <a:ext cx="384" cy="384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5" name="Group 20"/>
              <p:cNvGrpSpPr/>
              <p:nvPr/>
            </p:nvGrpSpPr>
            <p:grpSpPr bwMode="auto">
              <a:xfrm>
                <a:off x="1536" y="0"/>
                <a:ext cx="1536" cy="384"/>
                <a:chOff x="0" y="0"/>
                <a:chExt cx="1536" cy="384"/>
              </a:xfrm>
            </p:grpSpPr>
            <p:grpSp>
              <p:nvGrpSpPr>
                <p:cNvPr id="16" name="Group 21"/>
                <p:cNvGrpSpPr/>
                <p:nvPr/>
              </p:nvGrpSpPr>
              <p:grpSpPr bwMode="auto">
                <a:xfrm>
                  <a:off x="0" y="0"/>
                  <a:ext cx="768" cy="384"/>
                  <a:chOff x="0" y="0"/>
                  <a:chExt cx="768" cy="384"/>
                </a:xfrm>
              </p:grpSpPr>
              <p:sp>
                <p:nvSpPr>
                  <p:cNvPr id="20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84" cy="384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Rectangle 23"/>
                  <p:cNvSpPr>
                    <a:spLocks noChangeArrowheads="1"/>
                  </p:cNvSpPr>
                  <p:nvPr/>
                </p:nvSpPr>
                <p:spPr bwMode="auto">
                  <a:xfrm>
                    <a:off x="384" y="0"/>
                    <a:ext cx="384" cy="384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" name="Group 24"/>
                <p:cNvGrpSpPr/>
                <p:nvPr/>
              </p:nvGrpSpPr>
              <p:grpSpPr bwMode="auto">
                <a:xfrm>
                  <a:off x="768" y="0"/>
                  <a:ext cx="768" cy="384"/>
                  <a:chOff x="0" y="0"/>
                  <a:chExt cx="768" cy="384"/>
                </a:xfrm>
              </p:grpSpPr>
              <p:sp>
                <p:nvSpPr>
                  <p:cNvPr id="18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384" cy="384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" name="Rectangle 26"/>
                  <p:cNvSpPr>
                    <a:spLocks noChangeArrowheads="1"/>
                  </p:cNvSpPr>
                  <p:nvPr/>
                </p:nvSpPr>
                <p:spPr bwMode="auto">
                  <a:xfrm>
                    <a:off x="384" y="0"/>
                    <a:ext cx="384" cy="384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10" name="Group 29"/>
            <p:cNvGrpSpPr/>
            <p:nvPr/>
          </p:nvGrpSpPr>
          <p:grpSpPr bwMode="auto">
            <a:xfrm>
              <a:off x="4922" y="1797"/>
              <a:ext cx="634" cy="317"/>
              <a:chOff x="0" y="0"/>
              <a:chExt cx="768" cy="384"/>
            </a:xfrm>
          </p:grpSpPr>
          <p:sp>
            <p:nvSpPr>
              <p:cNvPr id="12" name="Rectangle 30"/>
              <p:cNvSpPr>
                <a:spLocks noChangeArrowheads="1"/>
              </p:cNvSpPr>
              <p:nvPr/>
            </p:nvSpPr>
            <p:spPr bwMode="auto">
              <a:xfrm>
                <a:off x="384" y="0"/>
                <a:ext cx="384" cy="384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" name="Rectangle 3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84" cy="384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1" name="Rectangle 34"/>
            <p:cNvSpPr>
              <a:spLocks noChangeArrowheads="1"/>
            </p:cNvSpPr>
            <p:nvPr/>
          </p:nvSpPr>
          <p:spPr bwMode="auto">
            <a:xfrm>
              <a:off x="804" y="1797"/>
              <a:ext cx="317" cy="317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3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357554" y="857232"/>
            <a:ext cx="18573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3 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厘米</a:t>
            </a:r>
          </a:p>
        </p:txBody>
      </p:sp>
      <p:sp>
        <p:nvSpPr>
          <p:cNvPr id="3" name="Text Box 24"/>
          <p:cNvSpPr txBox="1">
            <a:spLocks noChangeArrowheads="1"/>
          </p:cNvSpPr>
          <p:nvPr/>
        </p:nvSpPr>
        <p:spPr bwMode="auto">
          <a:xfrm>
            <a:off x="1500166" y="2714620"/>
            <a:ext cx="17526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</a:rPr>
              <a:t>     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2643174" y="4643446"/>
            <a:ext cx="36718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0000FF"/>
                </a:solidFill>
              </a:rPr>
              <a:t>3×5=15</a:t>
            </a:r>
            <a:r>
              <a:rPr lang="en-US" altLang="zh-CN" sz="2800" b="1" dirty="0">
                <a:solidFill>
                  <a:srgbClr val="0000FF"/>
                </a:solidFill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</a:rPr>
              <a:t>平方厘米）</a:t>
            </a:r>
          </a:p>
        </p:txBody>
      </p:sp>
      <p:sp>
        <p:nvSpPr>
          <p:cNvPr id="5" name="Text Box 26"/>
          <p:cNvSpPr txBox="1">
            <a:spLocks noChangeArrowheads="1"/>
          </p:cNvSpPr>
          <p:nvPr/>
        </p:nvSpPr>
        <p:spPr bwMode="auto">
          <a:xfrm>
            <a:off x="3071802" y="5214950"/>
            <a:ext cx="36718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66"/>
                </a:solidFill>
              </a:rPr>
              <a:t>长</a:t>
            </a:r>
            <a:r>
              <a:rPr lang="en-US" altLang="zh-CN" sz="2800" b="1" dirty="0">
                <a:solidFill>
                  <a:srgbClr val="FF0066"/>
                </a:solidFill>
              </a:rPr>
              <a:t>×</a:t>
            </a:r>
            <a:r>
              <a:rPr lang="zh-CN" altLang="en-US" sz="2800" b="1" dirty="0">
                <a:solidFill>
                  <a:srgbClr val="FF0066"/>
                </a:solidFill>
              </a:rPr>
              <a:t>宽</a:t>
            </a:r>
            <a:r>
              <a:rPr lang="en-US" altLang="zh-CN" sz="2800" b="1" dirty="0">
                <a:solidFill>
                  <a:srgbClr val="FF0066"/>
                </a:solidFill>
              </a:rPr>
              <a:t>=</a:t>
            </a:r>
            <a:r>
              <a:rPr lang="zh-CN" altLang="en-US" sz="2800" b="1" dirty="0">
                <a:solidFill>
                  <a:srgbClr val="FF0066"/>
                </a:solidFill>
              </a:rPr>
              <a:t>面积</a:t>
            </a:r>
          </a:p>
        </p:txBody>
      </p:sp>
      <p:grpSp>
        <p:nvGrpSpPr>
          <p:cNvPr id="37" name="组合 36"/>
          <p:cNvGrpSpPr/>
          <p:nvPr/>
        </p:nvGrpSpPr>
        <p:grpSpPr>
          <a:xfrm>
            <a:off x="3357554" y="2143116"/>
            <a:ext cx="1714512" cy="571504"/>
            <a:chOff x="3357554" y="2143116"/>
            <a:chExt cx="1714512" cy="571504"/>
          </a:xfrm>
        </p:grpSpPr>
        <p:sp>
          <p:nvSpPr>
            <p:cNvPr id="31" name="矩形 30"/>
            <p:cNvSpPr/>
            <p:nvPr/>
          </p:nvSpPr>
          <p:spPr>
            <a:xfrm>
              <a:off x="3357554" y="2143116"/>
              <a:ext cx="571504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929058" y="2143116"/>
              <a:ext cx="571504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4500562" y="2143116"/>
              <a:ext cx="571504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357554" y="2714620"/>
            <a:ext cx="1714512" cy="571504"/>
            <a:chOff x="3357554" y="2143116"/>
            <a:chExt cx="1714512" cy="571504"/>
          </a:xfrm>
        </p:grpSpPr>
        <p:sp>
          <p:nvSpPr>
            <p:cNvPr id="44" name="矩形 43"/>
            <p:cNvSpPr/>
            <p:nvPr/>
          </p:nvSpPr>
          <p:spPr>
            <a:xfrm>
              <a:off x="3357554" y="2143116"/>
              <a:ext cx="571504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3929058" y="2143116"/>
              <a:ext cx="571504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4500562" y="2143116"/>
              <a:ext cx="571504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357554" y="3286124"/>
            <a:ext cx="1714512" cy="571504"/>
            <a:chOff x="3357554" y="2143116"/>
            <a:chExt cx="1714512" cy="571504"/>
          </a:xfrm>
        </p:grpSpPr>
        <p:sp>
          <p:nvSpPr>
            <p:cNvPr id="48" name="矩形 47"/>
            <p:cNvSpPr/>
            <p:nvPr/>
          </p:nvSpPr>
          <p:spPr>
            <a:xfrm>
              <a:off x="3357554" y="2143116"/>
              <a:ext cx="571504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929058" y="2143116"/>
              <a:ext cx="571504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4500562" y="2143116"/>
              <a:ext cx="571504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357554" y="3857628"/>
            <a:ext cx="1714512" cy="571504"/>
            <a:chOff x="3357554" y="2143116"/>
            <a:chExt cx="1714512" cy="571504"/>
          </a:xfrm>
        </p:grpSpPr>
        <p:sp>
          <p:nvSpPr>
            <p:cNvPr id="52" name="矩形 51"/>
            <p:cNvSpPr/>
            <p:nvPr/>
          </p:nvSpPr>
          <p:spPr>
            <a:xfrm>
              <a:off x="3357554" y="2143116"/>
              <a:ext cx="571504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3929058" y="2143116"/>
              <a:ext cx="571504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4500562" y="2143116"/>
              <a:ext cx="571504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357554" y="1571612"/>
            <a:ext cx="1714512" cy="571504"/>
            <a:chOff x="3357554" y="2143116"/>
            <a:chExt cx="1714512" cy="571504"/>
          </a:xfrm>
        </p:grpSpPr>
        <p:sp>
          <p:nvSpPr>
            <p:cNvPr id="56" name="矩形 55"/>
            <p:cNvSpPr/>
            <p:nvPr/>
          </p:nvSpPr>
          <p:spPr>
            <a:xfrm>
              <a:off x="3357554" y="2143116"/>
              <a:ext cx="571504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3929058" y="2143116"/>
              <a:ext cx="571504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4500562" y="2143116"/>
              <a:ext cx="571504" cy="571504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2500298" y="1785926"/>
          <a:ext cx="4429156" cy="3484908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139262"/>
                <a:gridCol w="763298"/>
                <a:gridCol w="763298"/>
                <a:gridCol w="763298"/>
              </a:tblGrid>
              <a:tr h="120868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/>
                        <a:t>长</a:t>
                      </a:r>
                      <a:r>
                        <a:rPr lang="en-US" sz="3200" kern="100" dirty="0"/>
                        <a:t>/</a:t>
                      </a:r>
                      <a:r>
                        <a:rPr lang="zh-CN" sz="3200" kern="100" dirty="0"/>
                        <a:t>厘米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kern="100" dirty="0">
                        <a:solidFill>
                          <a:srgbClr val="C00000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kern="100" dirty="0">
                        <a:solidFill>
                          <a:srgbClr val="C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kern="100" dirty="0">
                        <a:solidFill>
                          <a:srgbClr val="C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20868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/>
                        <a:t>宽</a:t>
                      </a:r>
                      <a:r>
                        <a:rPr lang="en-US" sz="3200" kern="100"/>
                        <a:t>/</a:t>
                      </a:r>
                      <a:r>
                        <a:rPr lang="zh-CN" sz="3200" kern="100"/>
                        <a:t>厘米</a:t>
                      </a:r>
                      <a:endParaRPr lang="zh-CN" sz="3200" b="1" kern="10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kern="100" dirty="0">
                        <a:solidFill>
                          <a:srgbClr val="C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kern="100" dirty="0">
                        <a:solidFill>
                          <a:srgbClr val="C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kern="100" dirty="0">
                        <a:solidFill>
                          <a:srgbClr val="C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1067530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/>
                        <a:t>面积</a:t>
                      </a:r>
                      <a:r>
                        <a:rPr lang="en-US" sz="3200" kern="100" dirty="0"/>
                        <a:t>/</a:t>
                      </a:r>
                      <a:r>
                        <a:rPr lang="zh-CN" sz="3200" kern="100" dirty="0" smtClean="0"/>
                        <a:t>平</a:t>
                      </a:r>
                      <a:endParaRPr lang="en-US" altLang="zh-CN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/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/>
                        <a:t>方</a:t>
                      </a:r>
                      <a:r>
                        <a:rPr lang="zh-CN" sz="3200" kern="100" dirty="0"/>
                        <a:t>厘米</a:t>
                      </a:r>
                      <a:endParaRPr lang="zh-CN" sz="3200" b="1" kern="100" dirty="0">
                        <a:solidFill>
                          <a:srgbClr val="000000"/>
                        </a:solidFill>
                        <a:latin typeface="华文楷体" pitchFamily="2" charset="-122"/>
                        <a:ea typeface="华文楷体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kern="100" dirty="0">
                        <a:solidFill>
                          <a:srgbClr val="C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kern="100" dirty="0">
                        <a:solidFill>
                          <a:srgbClr val="C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en-US" sz="3200" b="1" kern="100" dirty="0">
                        <a:solidFill>
                          <a:srgbClr val="C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2" name="WordArt 33"/>
          <p:cNvSpPr>
            <a:spLocks noChangeArrowheads="1" noChangeShapeType="1"/>
          </p:cNvSpPr>
          <p:nvPr/>
        </p:nvSpPr>
        <p:spPr bwMode="auto">
          <a:xfrm>
            <a:off x="428596" y="714356"/>
            <a:ext cx="1866900" cy="11144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实验总结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786314" y="2000240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5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786314" y="3286124"/>
            <a:ext cx="500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643438" y="4572008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15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29256" y="2000240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15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572132" y="328612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429256" y="4572008"/>
            <a:ext cx="857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15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357950" y="200024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57950" y="328612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5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215074" y="4572008"/>
            <a:ext cx="642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15</a:t>
            </a:r>
            <a:endParaRPr lang="zh-CN" altLang="en-US" sz="3200" dirty="0">
              <a:ea typeface="楷体_GB231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428860" y="714356"/>
            <a:ext cx="5572164" cy="857256"/>
            <a:chOff x="1714480" y="5357826"/>
            <a:chExt cx="5572164" cy="857256"/>
          </a:xfrm>
        </p:grpSpPr>
        <p:sp>
          <p:nvSpPr>
            <p:cNvPr id="41" name="矩形 40"/>
            <p:cNvSpPr/>
            <p:nvPr/>
          </p:nvSpPr>
          <p:spPr>
            <a:xfrm>
              <a:off x="1714480" y="5357826"/>
              <a:ext cx="5572164" cy="85725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Text Box 31"/>
            <p:cNvSpPr txBox="1">
              <a:spLocks noChangeArrowheads="1"/>
            </p:cNvSpPr>
            <p:nvPr/>
          </p:nvSpPr>
          <p:spPr bwMode="auto">
            <a:xfrm>
              <a:off x="2000232" y="5500702"/>
              <a:ext cx="4537075" cy="5492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000" b="1" dirty="0">
                  <a:solidFill>
                    <a:srgbClr val="3333CC"/>
                  </a:solidFill>
                </a:rPr>
                <a:t>综合表格，</a:t>
              </a:r>
              <a:r>
                <a:rPr lang="zh-CN" altLang="en-US" sz="3000" b="1" dirty="0" smtClean="0">
                  <a:solidFill>
                    <a:srgbClr val="3333CC"/>
                  </a:solidFill>
                </a:rPr>
                <a:t>你发现了什么</a:t>
              </a:r>
              <a:endParaRPr lang="zh-CN" altLang="en-US" sz="3000" b="1" dirty="0">
                <a:solidFill>
                  <a:srgbClr val="3333CC"/>
                </a:solidFill>
              </a:endParaRPr>
            </a:p>
          </p:txBody>
        </p:sp>
        <p:sp>
          <p:nvSpPr>
            <p:cNvPr id="31" name="WordArt 32"/>
            <p:cNvSpPr>
              <a:spLocks noChangeArrowheads="1" noChangeShapeType="1"/>
            </p:cNvSpPr>
            <p:nvPr/>
          </p:nvSpPr>
          <p:spPr bwMode="auto">
            <a:xfrm>
              <a:off x="6357950" y="5572140"/>
              <a:ext cx="457200" cy="4572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12700">
                    <a:solidFill>
                      <a:srgbClr val="3333CC"/>
                    </a:solidFill>
                    <a:round/>
                  </a:ln>
                  <a:solidFill>
                    <a:srgbClr val="B2B2B2">
                      <a:alpha val="50195"/>
                    </a:srgbClr>
                  </a:solidFill>
                  <a:effectLst>
                    <a:outerShdw dist="45791" dir="2021404" algn="ctr" rotWithShape="0">
                      <a:srgbClr val="9999FF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？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428860" y="5357826"/>
            <a:ext cx="4857784" cy="928694"/>
            <a:chOff x="2357422" y="5500702"/>
            <a:chExt cx="4857784" cy="928694"/>
          </a:xfrm>
        </p:grpSpPr>
        <p:sp>
          <p:nvSpPr>
            <p:cNvPr id="44" name="横卷形 43"/>
            <p:cNvSpPr/>
            <p:nvPr/>
          </p:nvSpPr>
          <p:spPr>
            <a:xfrm>
              <a:off x="2357422" y="5500702"/>
              <a:ext cx="4857784" cy="928694"/>
            </a:xfrm>
            <a:prstGeom prst="horizontalScroll">
              <a:avLst/>
            </a:prstGeom>
            <a:solidFill>
              <a:srgbClr val="FFFF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2500298" y="5643578"/>
              <a:ext cx="457203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长方形的面积</a:t>
              </a:r>
              <a:r>
                <a:rPr lang="en-US" sz="3200" dirty="0">
                  <a:latin typeface="华文楷体" pitchFamily="2" charset="-122"/>
                  <a:ea typeface="华文楷体" pitchFamily="2" charset="-122"/>
                </a:rPr>
                <a:t>=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长</a:t>
              </a:r>
              <a:r>
                <a:rPr lang="en-US" sz="3200" dirty="0">
                  <a:latin typeface="华文楷体" pitchFamily="2" charset="-122"/>
                  <a:ea typeface="华文楷体" pitchFamily="2" charset="-122"/>
                </a:rPr>
                <a:t>×</a:t>
              </a: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宽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  <p:bldP spid="4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演示文稿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1328</Words>
  <Application>WPS 演示</Application>
  <PresentationFormat>全屏显示(4:3)</PresentationFormat>
  <Paragraphs>231</Paragraphs>
  <Slides>31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</vt:lpstr>
      <vt:lpstr>演示文稿1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人教版数学三年级下册第5单元</dc:title>
  <dc:creator>吉林梓翰教育图书有限公司</dc:creator>
  <cp:lastModifiedBy>lenovop</cp:lastModifiedBy>
  <cp:revision>1372</cp:revision>
  <dcterms:created xsi:type="dcterms:W3CDTF">2015-11-21T07:20:00Z</dcterms:created>
  <dcterms:modified xsi:type="dcterms:W3CDTF">2021-11-01T03:13:58Z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